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336730381" r:id="rId1"/>
  </p:sldMasterIdLst>
  <p:notesMasterIdLst>
    <p:notesMasterId r:id="rId34"/>
  </p:notesMasterIdLst>
  <p:sldIdLst>
    <p:sldId id="256" r:id="rId2"/>
    <p:sldId id="270" r:id="rId3"/>
    <p:sldId id="398" r:id="rId4"/>
    <p:sldId id="273" r:id="rId5"/>
    <p:sldId id="402" r:id="rId6"/>
    <p:sldId id="272" r:id="rId7"/>
    <p:sldId id="403" r:id="rId8"/>
    <p:sldId id="274" r:id="rId9"/>
    <p:sldId id="271" r:id="rId10"/>
    <p:sldId id="401" r:id="rId11"/>
    <p:sldId id="392" r:id="rId12"/>
    <p:sldId id="393" r:id="rId13"/>
    <p:sldId id="400" r:id="rId14"/>
    <p:sldId id="399" r:id="rId15"/>
    <p:sldId id="394" r:id="rId16"/>
    <p:sldId id="397" r:id="rId17"/>
    <p:sldId id="396" r:id="rId18"/>
    <p:sldId id="257" r:id="rId19"/>
    <p:sldId id="258" r:id="rId20"/>
    <p:sldId id="259" r:id="rId21"/>
    <p:sldId id="468" r:id="rId22"/>
    <p:sldId id="260" r:id="rId23"/>
    <p:sldId id="47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40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ython\marketing\reading\PriceOptimization\Gabor%20Granger%20Method%20Illustr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Calibrated %</a:t>
            </a:r>
            <a:r>
              <a:rPr lang="en-US" baseline="0"/>
              <a:t> Purchase at Price Points</a:t>
            </a:r>
            <a:endParaRPr lang="en-US"/>
          </a:p>
        </c:rich>
      </c:tx>
      <c:overlay val="0"/>
      <c:spPr>
        <a:solidFill>
          <a:schemeClr val="bg1"/>
        </a:solidFill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Basic!$C$38</c:f>
              <c:strCache>
                <c:ptCount val="1"/>
                <c:pt idx="0">
                  <c:v>Likelihood (Observed)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1750">
                <a:solidFill>
                  <a:srgbClr val="FF0000"/>
                </a:solidFill>
              </a:ln>
              <a:effectLst/>
            </c:spPr>
          </c:marker>
          <c:cat>
            <c:numRef>
              <c:f>Basic!$D$37:$S$37</c:f>
              <c:numCache>
                <c:formatCode>_("$"* #,##0_);_("$"* \(#,##0\);_("$"* "-"??_);_(@_)</c:formatCode>
                <c:ptCount val="16"/>
                <c:pt idx="0">
                  <c:v>50</c:v>
                </c:pt>
                <c:pt idx="1">
                  <c:v>52</c:v>
                </c:pt>
                <c:pt idx="2">
                  <c:v>54</c:v>
                </c:pt>
                <c:pt idx="3">
                  <c:v>56</c:v>
                </c:pt>
                <c:pt idx="4">
                  <c:v>58</c:v>
                </c:pt>
                <c:pt idx="5">
                  <c:v>60</c:v>
                </c:pt>
                <c:pt idx="6">
                  <c:v>62</c:v>
                </c:pt>
                <c:pt idx="7">
                  <c:v>64</c:v>
                </c:pt>
                <c:pt idx="8">
                  <c:v>66</c:v>
                </c:pt>
                <c:pt idx="9">
                  <c:v>68</c:v>
                </c:pt>
                <c:pt idx="10">
                  <c:v>70</c:v>
                </c:pt>
                <c:pt idx="11">
                  <c:v>72</c:v>
                </c:pt>
                <c:pt idx="12">
                  <c:v>74</c:v>
                </c:pt>
                <c:pt idx="13">
                  <c:v>76</c:v>
                </c:pt>
                <c:pt idx="14">
                  <c:v>78</c:v>
                </c:pt>
                <c:pt idx="15">
                  <c:v>80</c:v>
                </c:pt>
              </c:numCache>
            </c:numRef>
          </c:cat>
          <c:val>
            <c:numRef>
              <c:f>Basic!$D$38:$S$38</c:f>
              <c:numCache>
                <c:formatCode>0%</c:formatCode>
                <c:ptCount val="16"/>
                <c:pt idx="0">
                  <c:v>0.34000000000000008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0.28000000000000008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7.0000000000000007E-2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D4-4994-9395-AB2FB0E7BD9F}"/>
            </c:ext>
          </c:extLst>
        </c:ser>
        <c:ser>
          <c:idx val="1"/>
          <c:order val="1"/>
          <c:tx>
            <c:strRef>
              <c:f>Basic!$C$39</c:f>
              <c:strCache>
                <c:ptCount val="1"/>
                <c:pt idx="0">
                  <c:v>Calibrated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Basic!$D$37:$S$37</c:f>
              <c:numCache>
                <c:formatCode>_("$"* #,##0_);_("$"* \(#,##0\);_("$"* "-"??_);_(@_)</c:formatCode>
                <c:ptCount val="16"/>
                <c:pt idx="0">
                  <c:v>50</c:v>
                </c:pt>
                <c:pt idx="1">
                  <c:v>52</c:v>
                </c:pt>
                <c:pt idx="2">
                  <c:v>54</c:v>
                </c:pt>
                <c:pt idx="3">
                  <c:v>56</c:v>
                </c:pt>
                <c:pt idx="4">
                  <c:v>58</c:v>
                </c:pt>
                <c:pt idx="5">
                  <c:v>60</c:v>
                </c:pt>
                <c:pt idx="6">
                  <c:v>62</c:v>
                </c:pt>
                <c:pt idx="7">
                  <c:v>64</c:v>
                </c:pt>
                <c:pt idx="8">
                  <c:v>66</c:v>
                </c:pt>
                <c:pt idx="9">
                  <c:v>68</c:v>
                </c:pt>
                <c:pt idx="10">
                  <c:v>70</c:v>
                </c:pt>
                <c:pt idx="11">
                  <c:v>72</c:v>
                </c:pt>
                <c:pt idx="12">
                  <c:v>74</c:v>
                </c:pt>
                <c:pt idx="13">
                  <c:v>76</c:v>
                </c:pt>
                <c:pt idx="14">
                  <c:v>78</c:v>
                </c:pt>
                <c:pt idx="15">
                  <c:v>80</c:v>
                </c:pt>
              </c:numCache>
            </c:numRef>
          </c:cat>
          <c:val>
            <c:numRef>
              <c:f>Basic!$D$39:$S$39</c:f>
              <c:numCache>
                <c:formatCode>0%</c:formatCode>
                <c:ptCount val="16"/>
                <c:pt idx="0">
                  <c:v>0.33569303688098229</c:v>
                </c:pt>
                <c:pt idx="1">
                  <c:v>0.33248435134009763</c:v>
                </c:pt>
                <c:pt idx="2">
                  <c:v>0.32697792669885573</c:v>
                </c:pt>
                <c:pt idx="3">
                  <c:v>0.31770765196137807</c:v>
                </c:pt>
                <c:pt idx="4">
                  <c:v>0.30259295573756489</c:v>
                </c:pt>
                <c:pt idx="5">
                  <c:v>0.27919162400247094</c:v>
                </c:pt>
                <c:pt idx="6">
                  <c:v>0.24571240743683592</c:v>
                </c:pt>
                <c:pt idx="7">
                  <c:v>0.20285506821705609</c:v>
                </c:pt>
                <c:pt idx="8">
                  <c:v>0.15517084749183024</c:v>
                </c:pt>
                <c:pt idx="9">
                  <c:v>0.10972746773685954</c:v>
                </c:pt>
                <c:pt idx="10">
                  <c:v>7.2380887777982364E-2</c:v>
                </c:pt>
                <c:pt idx="11">
                  <c:v>4.5247793410324061E-2</c:v>
                </c:pt>
                <c:pt idx="12">
                  <c:v>2.7250271940096528E-2</c:v>
                </c:pt>
                <c:pt idx="13">
                  <c:v>1.6022219799803308E-2</c:v>
                </c:pt>
                <c:pt idx="14">
                  <c:v>9.2831910554004998E-3</c:v>
                </c:pt>
                <c:pt idx="15">
                  <c:v>5.3319834125209863E-3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D4-4994-9395-AB2FB0E7B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8399983"/>
        <c:axId val="1248498063"/>
      </c:lineChart>
      <c:catAx>
        <c:axId val="1278399983"/>
        <c:scaling>
          <c:orientation val="minMax"/>
        </c:scaling>
        <c:delete val="0"/>
        <c:axPos val="b"/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8498063"/>
        <c:crosses val="autoZero"/>
        <c:auto val="1"/>
        <c:lblAlgn val="ctr"/>
        <c:lblOffset val="100"/>
        <c:noMultiLvlLbl val="0"/>
      </c:catAx>
      <c:valAx>
        <c:axId val="124849806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C00000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rgbClr val="C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839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38100">
      <a:solidFill>
        <a:srgbClr val="C0000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66771653543306E-2"/>
          <c:y val="2.372935989303734E-2"/>
          <c:w val="0.91904325459317582"/>
          <c:h val="0.8704930149641348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solidFill>
                <a:srgbClr val="0153A5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rgbClr val="0153A5"/>
              </a:solidFill>
              <a:ln w="28575">
                <a:solidFill>
                  <a:srgbClr val="0153A5"/>
                </a:solidFill>
              </a:ln>
              <a:effectLst/>
            </c:spPr>
          </c:marker>
          <c:xVal>
            <c:numRef>
              <c:f>Sheet1!$A$2:$A$6</c:f>
              <c:numCache>
                <c:formatCode>"$"#,##0_);[Red]\("$"#,##0\)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Sheet1!$B$2:$B$6</c:f>
              <c:numCache>
                <c:formatCode>"$"#,##0_);[Red]\("$"#,##0\)</c:formatCode>
                <c:ptCount val="5"/>
                <c:pt idx="0">
                  <c:v>33</c:v>
                </c:pt>
                <c:pt idx="1">
                  <c:v>45</c:v>
                </c:pt>
                <c:pt idx="2">
                  <c:v>42</c:v>
                </c:pt>
                <c:pt idx="3">
                  <c:v>18</c:v>
                </c:pt>
                <c:pt idx="4">
                  <c:v>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91B-4A6A-A923-AE189082C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0810368"/>
        <c:axId val="510809808"/>
      </c:scatterChart>
      <c:valAx>
        <c:axId val="510810368"/>
        <c:scaling>
          <c:orientation val="minMax"/>
          <c:max val="12"/>
          <c:min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510809808"/>
        <c:crosses val="autoZero"/>
        <c:crossBetween val="midCat"/>
        <c:majorUnit val="2"/>
      </c:valAx>
      <c:valAx>
        <c:axId val="510809808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5108103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EF432-0F54-42D2-9B5E-982042CB764D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0738B-AAD2-4C87-9DF7-1C474B052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8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C10E1-BE18-42B9-A228-27E3AD7BA8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67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C10E1-BE18-42B9-A228-27E3AD7BA8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82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C10E1-BE18-42B9-A228-27E3AD7BA8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59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C10E1-BE18-42B9-A228-27E3AD7BA8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61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https://www.khanacademy.org/math/ap-statistics/xfb5d8e68:inference-categorical-proportions/idea-significance-tests/v/p-values-and-significance-tests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90738B-AAD2-4C87-9DF7-1C474B0527B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8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745D69F-2605-4512-B6B0-AF4AB8AEF1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950827-48F8-4A97-BD62-1C6546F9A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5C3390-E38B-429E-AD51-65BB61FF9F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80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5DF12CB-7A88-4E11-BE8A-3154E80BF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1B4D09-A078-4811-B874-6F7DB6D55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A4A1C73-2E1A-46D9-B35B-CCF66970D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2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C5328B2-6FB5-429C-9A66-7744A46CFB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AFC9D2-16CF-420B-917C-A8FAE5781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6E418F-6847-4621-8AB1-1F333C6A41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06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9CAA3A-198A-4BBB-A71A-59C01874B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F19A0CC-62F5-47F6-A74A-DE23C33C5D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6AFCE37-E5E8-40FE-BD2F-A66250B13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7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B1DAA81-519C-40C3-B2B2-D0589463BC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51C0790-1BDE-443A-9C68-4B375F534B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6D5107D-2FD4-4233-9E1A-CA8EC4FDF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9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CE051-B233-4EDB-81D2-2448D3346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0BD90F-F440-48AC-AE4B-5A7B2B554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DCE31A-C65E-4397-BAF4-FAE527BDE3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2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096E1BF-E652-42F4-81DF-510105656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FDC2E8-6585-481C-AA6C-63978FCFB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4E8C5B-4FB3-4C25-BB6F-AAA5A635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3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D8F837-1202-4721-8CFA-8DB77B1EB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A6246BD-1851-44A1-98B5-46E7B06E4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DA0AB71-3F9E-4FB7-8DC9-EC6FE2C60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4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EE2E31E-292B-4880-825C-E9CE8DDC12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72424E0-5563-445E-A876-32E084599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C12CB4C-3C65-4D78-B7AC-6DFE50CEC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8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B705FEE-0B85-46F6-96D2-AF7EBC9A5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C82672-6DB9-48D6-8582-B51014812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D005FDA-A243-412A-B852-F16D56FE0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71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0"/>
            <a:ext cx="29972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7884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211799F-98DA-464A-85D0-9156DEA881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ED495A-92FA-4DA7-BA84-521449FB29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41C1485-1BEC-4438-AC1E-340C5B0E8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9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685800"/>
            <a:ext cx="11480800" cy="54864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65EA21-9635-4C0E-A99F-1CB90F37CB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5316AF-263E-4B46-B4C8-C4B10BCC01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435363D-F3FE-4C9F-B00C-A7BC4E2EC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20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716163-93B3-4748-A395-8009A13FE3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04109F6-57B9-433C-B718-EDAFC1EF50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CBD910-0DC7-488E-A08D-B23A90F51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33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D361A-6523-4917-B18D-3FF1BF77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9DAAF-7153-4D4B-A6DE-A0014187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2034B-7808-47D9-8A86-FF85EA11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59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6502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26AB05A2-5F34-4EE2-ACCC-0AAB9D144D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941E1DC-811F-4D4C-AE82-9A8E24462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1988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Slide Title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9229836-0B5A-4E47-9FB2-D85CDEF23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685800"/>
            <a:ext cx="11480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Body Text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CEA34696-81B4-475D-8816-4F96E8A96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533400"/>
            <a:ext cx="1168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7EE4466-FD30-4F36-8DAD-2E01AC51F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6432549"/>
            <a:ext cx="5486402" cy="369974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zh-TW" sz="1800" dirty="0">
                <a:ea typeface="新細明體" panose="02020500000000000000" pitchFamily="18" charset="-120"/>
              </a:rPr>
              <a:t>Price Optimization Tools to </a:t>
            </a:r>
            <a:r>
              <a:rPr lang="en-US" altLang="zh-TW" sz="1800" dirty="0" err="1">
                <a:ea typeface="新細明體" panose="02020500000000000000" pitchFamily="18" charset="-120"/>
              </a:rPr>
              <a:t>OfficeStars</a:t>
            </a:r>
            <a:r>
              <a:rPr lang="en-US" altLang="zh-TW" sz="1800" dirty="0">
                <a:ea typeface="新細明體" panose="02020500000000000000" pitchFamily="18" charset="-120"/>
              </a:rPr>
              <a:t> - </a:t>
            </a:r>
            <a:fld id="{1C3BD0A7-C279-427F-88DF-B6A4841DC05C}" type="slidenum">
              <a:rPr lang="en-US" altLang="zh-TW" sz="1800" smtClean="0">
                <a:ea typeface="新細明體" panose="02020500000000000000" pitchFamily="18" charset="-120"/>
              </a:rPr>
              <a:pPr eaLnBrk="1" hangingPunct="1">
                <a:defRPr/>
              </a:pPr>
              <a:t>‹#›</a:t>
            </a:fld>
            <a:endParaRPr lang="en-US" altLang="zh-TW" sz="1800" dirty="0">
              <a:ea typeface="新細明體" panose="02020500000000000000" pitchFamily="18" charset="-12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F50CA68E-078E-4753-9B28-5AB07B773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6553201"/>
            <a:ext cx="4150784" cy="523862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©"/>
              <a:defRPr/>
            </a:pPr>
            <a:r>
              <a:rPr lang="zh-TW" altLang="en-US" sz="1400" dirty="0"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ea typeface="新細明體" panose="02020500000000000000" pitchFamily="18" charset="-120"/>
              </a:rPr>
              <a:t>Minder Chen,  2022</a:t>
            </a:r>
          </a:p>
          <a:p>
            <a:pPr eaLnBrk="1" hangingPunct="1">
              <a:buFontTx/>
              <a:buChar char="©"/>
              <a:defRPr/>
            </a:pPr>
            <a:endParaRPr lang="en-US" altLang="zh-TW" sz="1400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194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336730382" r:id="rId1"/>
    <p:sldLayoutId id="2336730383" r:id="rId2"/>
    <p:sldLayoutId id="2336730384" r:id="rId3"/>
    <p:sldLayoutId id="2336730385" r:id="rId4"/>
    <p:sldLayoutId id="2336730386" r:id="rId5"/>
    <p:sldLayoutId id="2336730387" r:id="rId6"/>
    <p:sldLayoutId id="2336730388" r:id="rId7"/>
    <p:sldLayoutId id="2336730389" r:id="rId8"/>
    <p:sldLayoutId id="2336730390" r:id="rId9"/>
    <p:sldLayoutId id="2336730391" r:id="rId10"/>
    <p:sldLayoutId id="2336730392" r:id="rId11"/>
    <p:sldLayoutId id="2336730393" r:id="rId12"/>
    <p:sldLayoutId id="2336730394" r:id="rId13"/>
    <p:sldLayoutId id="2336730395" r:id="rId14"/>
    <p:sldLayoutId id="2336730396" r:id="rId15"/>
  </p:sldLayoutIdLst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9pPr>
    </p:titleStyle>
    <p:bodyStyle>
      <a:lvl1pPr marL="285750" indent="-2857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857250" indent="-4000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</a:defRPr>
      </a:lvl2pPr>
      <a:lvl3pPr marL="1200150" indent="-2286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 b="1">
          <a:solidFill>
            <a:schemeClr val="tx1"/>
          </a:solidFill>
          <a:latin typeface="+mn-lt"/>
        </a:defRPr>
      </a:lvl3pPr>
      <a:lvl4pPr marL="15430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4pPr>
      <a:lvl5pPr marL="20002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5pPr>
      <a:lvl6pPr marL="24574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6pPr>
      <a:lvl7pPr marL="29146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7pPr>
      <a:lvl8pPr marL="33718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8pPr>
      <a:lvl9pPr marL="38290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rveyking.com/help/gabor-grang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njointly.com/products/gabor-granger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6%95%B0%E6%8D%AE" TargetMode="External"/><Relationship Id="rId2" Type="http://schemas.openxmlformats.org/officeDocument/2006/relationships/hyperlink" Target="https://zh.wikipedia.org/wiki/%E9%9B%A2%E6%95%A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abor%E2%80%93Granger_metho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qNONNu6aJW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Gabor%E2%80%93Granger_method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minitab.com/blog/understanding-statistics/things-statisticians-say-failure-to-reject-the-null-hypothesis" TargetMode="Externa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sticsbyjim.com/regression/interpret-coefficients-p-values-regressio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286500"/>
          <a:chOff x="0" y="0"/>
          <a:chExt cx="9144000" cy="628650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"/>
          <a:ext cx="9144000" cy="1000125"/>
        </p:xfrm>
        <a:graphic>
          <a:graphicData uri="http://schemas.openxmlformats.org/drawingml/2006/table">
            <a:tbl>
              <a:tblPr firstRow="1" bandRow="1"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012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gradFill>
                      <a:gsLst>
                        <a:gs pos="0">
                          <a:srgbClr val="31859C">
                            <a:alpha val="100000"/>
                          </a:srgbClr>
                        </a:gs>
                        <a:gs pos="100000">
                          <a:srgbClr val="31859C">
                            <a:alpha val="100000"/>
                          </a:srgbClr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DecisiveSystem" descr="DecisiveSyst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90501"/>
            <a:ext cx="1600200" cy="638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1190626"/>
            <a:ext cx="7620000" cy="1292662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br>
              <a:rPr dirty="0"/>
            </a:br>
            <a:r>
              <a:rPr lang="en-US" sz="2400" b="1" dirty="0" err="1">
                <a:solidFill>
                  <a:srgbClr val="205564">
                    <a:alpha val="100000"/>
                  </a:srgbClr>
                </a:solidFill>
                <a:latin typeface="Cambria"/>
              </a:rPr>
              <a:t>Enginius</a:t>
            </a:r>
            <a:br>
              <a:rPr dirty="0"/>
            </a:br>
            <a:r>
              <a:rPr lang="en-US" sz="3600" b="1" dirty="0">
                <a:solidFill>
                  <a:srgbClr val="222222">
                    <a:alpha val="100000"/>
                  </a:srgbClr>
                </a:solidFill>
                <a:latin typeface="Cambria"/>
              </a:rPr>
              <a:t>Price Optimization –Office Star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114550" y="2571751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/>
          <p:cNvSpPr txBox="1"/>
          <p:nvPr/>
        </p:nvSpPr>
        <p:spPr>
          <a:xfrm>
            <a:off x="2114550" y="2762252"/>
            <a:ext cx="7620000" cy="584775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1400">
                <a:solidFill>
                  <a:srgbClr val="000000">
                    <a:alpha val="100000"/>
                  </a:srgbClr>
                </a:solidFill>
                <a:latin typeface="Calibri"/>
              </a:rPr>
              <a:t>Minder Chen, CSU Channel Islands</a:t>
            </a:r>
            <a:br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114550" y="3524252"/>
            <a:ext cx="7620000" cy="538609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1100">
                <a:solidFill>
                  <a:srgbClr val="595959">
                    <a:alpha val="100000"/>
                  </a:srgbClr>
                </a:solidFill>
                <a:latin typeface="Calibri"/>
              </a:rPr>
              <a:t>Copyright (c) 2022, DecisionPro Inc.</a:t>
            </a:r>
            <a:br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6B0A3F-4DD3-4480-AAF1-BF3AD35C4B94}"/>
              </a:ext>
            </a:extLst>
          </p:cNvPr>
          <p:cNvSpPr txBox="1"/>
          <p:nvPr/>
        </p:nvSpPr>
        <p:spPr>
          <a:xfrm>
            <a:off x="381000" y="3886200"/>
            <a:ext cx="11201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424446"/>
                </a:solidFill>
                <a:effectLst/>
                <a:latin typeface="libre_franklinregular"/>
              </a:rPr>
              <a:t>You know the old saw (wise saying) about "</a:t>
            </a:r>
            <a:r>
              <a:rPr lang="en-US" sz="2400" b="1" i="0" dirty="0">
                <a:solidFill>
                  <a:srgbClr val="424446"/>
                </a:solidFill>
                <a:effectLst/>
                <a:latin typeface="libre_franklinregular"/>
              </a:rPr>
              <a:t>Lies, damned lies, and statistics</a:t>
            </a:r>
            <a:r>
              <a:rPr lang="en-US" sz="2400" b="0" i="0" dirty="0">
                <a:solidFill>
                  <a:srgbClr val="424446"/>
                </a:solidFill>
                <a:effectLst/>
                <a:latin typeface="libre_franklinregular"/>
              </a:rPr>
              <a:t>," right?  It rings true because </a:t>
            </a:r>
            <a:r>
              <a:rPr lang="en-US" sz="2400" b="1" i="0" dirty="0">
                <a:solidFill>
                  <a:srgbClr val="424446"/>
                </a:solidFill>
                <a:effectLst/>
                <a:latin typeface="libre_franklinregular"/>
              </a:rPr>
              <a:t>statistics really is as much about interpretation and presentation as it is mathematics</a:t>
            </a:r>
            <a:r>
              <a:rPr lang="en-US" sz="2400" b="0" i="0" dirty="0">
                <a:solidFill>
                  <a:srgbClr val="424446"/>
                </a:solidFill>
                <a:effectLst/>
                <a:latin typeface="libre_franklinregular"/>
              </a:rPr>
              <a:t>. That means we human beings who are analyzing data, with all our foibles and failings, have the opportunity to shade and shadow the way results get re</a:t>
            </a:r>
            <a:r>
              <a:rPr lang="en-US" sz="2400" b="0" i="0" dirty="0">
                <a:solidFill>
                  <a:srgbClr val="4D4F51"/>
                </a:solidFill>
                <a:effectLst/>
                <a:latin typeface="Segoe UI" panose="020B0502040204020203" pitchFamily="34" charset="0"/>
              </a:rPr>
              <a:t>ported. 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3AF4D-9F6A-43C8-9D8F-8958F2ED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cap="all" dirty="0">
                <a:solidFill>
                  <a:srgbClr val="444444"/>
                </a:solidFill>
                <a:latin typeface="inherit"/>
              </a:rPr>
              <a:t>OFFICESTAR: PRICE OPTIMIZATION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77FB4-8E61-4384-8C79-6AC7AEFA1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2819400"/>
            <a:ext cx="11988800" cy="5486400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The sole purpose of this data set is to show the basic functionalities of the </a:t>
            </a:r>
            <a:r>
              <a:rPr lang="en-US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price optimization model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endParaRPr lang="en-US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In this example, an office-supply company named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OfficeStar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surveyed its customers about their </a:t>
            </a:r>
            <a:r>
              <a:rPr lang="en-US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likelihood of purchasing a warranty option 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at various price points. It is expected that each </a:t>
            </a:r>
            <a:r>
              <a:rPr lang="en-US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warranty will </a:t>
            </a:r>
            <a:r>
              <a:rPr lang="en-US" sz="3200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cost </a:t>
            </a:r>
            <a:r>
              <a:rPr lang="en-US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an average of $7 ($10 is used in the final analysis) 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to the company.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Click on RUN PRICE OPTIMIZATION to find the </a:t>
            </a:r>
            <a:r>
              <a:rPr lang="en-US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price points 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that </a:t>
            </a:r>
            <a:r>
              <a:rPr lang="en-US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maximizes revenue and profit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31CD86-B9F0-4751-8794-7BC9BA2EB726}"/>
              </a:ext>
            </a:extLst>
          </p:cNvPr>
          <p:cNvSpPr txBox="1"/>
          <p:nvPr/>
        </p:nvSpPr>
        <p:spPr>
          <a:xfrm>
            <a:off x="304800" y="762000"/>
            <a:ext cx="1117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Gabor Granger 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is a survey-based research technique used to </a:t>
            </a:r>
            <a:r>
              <a:rPr lang="en-US" sz="2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determine the optimal price for a product or service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A Gabor Granger question asks respondents to evaluate a series of pre-defined price points. The results are used to </a:t>
            </a:r>
            <a:r>
              <a:rPr lang="en-US" sz="2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build a demand curve and determine the revenue-maximizing price point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F82AA-F36A-4A1A-A177-527EEFBE2F5B}"/>
              </a:ext>
            </a:extLst>
          </p:cNvPr>
          <p:cNvSpPr txBox="1"/>
          <p:nvPr/>
        </p:nvSpPr>
        <p:spPr>
          <a:xfrm>
            <a:off x="5715000" y="2300688"/>
            <a:ext cx="6123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https://www.surveyking.com/help/gabor-granger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496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8962C-DCB2-4A1B-B3FD-018D08AD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Use </a:t>
            </a:r>
            <a:r>
              <a:rPr lang="en-US" sz="2800" dirty="0" err="1"/>
              <a:t>Enginius</a:t>
            </a:r>
            <a:r>
              <a:rPr lang="en-US" sz="2800" dirty="0"/>
              <a:t> Template function to Generate Input Data </a:t>
            </a:r>
            <a:r>
              <a:rPr lang="en-US" sz="2800" dirty="0">
                <a:solidFill>
                  <a:srgbClr val="FF0000"/>
                </a:solidFill>
              </a:rPr>
              <a:t>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6E621-1D2B-47DA-BAAF-4CB57272B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2D75D-2756-4DAD-80FB-7EFE0786D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333" y="1066800"/>
            <a:ext cx="7567937" cy="5464938"/>
          </a:xfrm>
          <a:prstGeom prst="rect">
            <a:avLst/>
          </a:prstGeom>
          <a:ln w="127000" cap="sq">
            <a:solidFill>
              <a:srgbClr val="C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1EF50C-5C81-44F9-BAC9-5883593DC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30" y="796888"/>
            <a:ext cx="3143689" cy="5734850"/>
          </a:xfrm>
          <a:prstGeom prst="rect">
            <a:avLst/>
          </a:prstGeom>
          <a:ln w="127000" cap="sq">
            <a:solidFill>
              <a:srgbClr val="C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Right Arrow 12">
            <a:extLst>
              <a:ext uri="{FF2B5EF4-FFF2-40B4-BE49-F238E27FC236}">
                <a16:creationId xmlns:a16="http://schemas.microsoft.com/office/drawing/2014/main" id="{A595F7A4-4EF8-42E1-AA9D-29204F787020}"/>
              </a:ext>
            </a:extLst>
          </p:cNvPr>
          <p:cNvSpPr/>
          <p:nvPr/>
        </p:nvSpPr>
        <p:spPr>
          <a:xfrm>
            <a:off x="2962622" y="4724400"/>
            <a:ext cx="1304578" cy="297680"/>
          </a:xfrm>
          <a:prstGeom prst="rightArrow">
            <a:avLst/>
          </a:prstGeom>
          <a:solidFill>
            <a:srgbClr val="015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6009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AAC9C-FA56-4A96-9327-3851A017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Input Data Template Generated (to be modified)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49F70-60AD-43FF-BE73-FA4282347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8" y="741441"/>
            <a:ext cx="10717121" cy="5115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99BB4C-96AA-4CAF-929B-EE96375A94F9}"/>
              </a:ext>
            </a:extLst>
          </p:cNvPr>
          <p:cNvSpPr txBox="1"/>
          <p:nvPr/>
        </p:nvSpPr>
        <p:spPr>
          <a:xfrm>
            <a:off x="107826" y="5873898"/>
            <a:ext cx="101029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u="none" strike="noStrike" baseline="0" dirty="0">
                <a:latin typeface="OpenSans-Light"/>
              </a:rPr>
              <a:t>The different prices used are entered into this table, in increasing order (from the lowest tested price level to the highest one). </a:t>
            </a:r>
            <a:r>
              <a:rPr lang="en-US" sz="2000" b="1" i="0" u="none" strike="noStrike" baseline="0" dirty="0">
                <a:latin typeface="Wingdings-Regular"/>
              </a:rPr>
              <a:t>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267741-8BC2-4F9E-AF1C-DE07142CA53F}"/>
              </a:ext>
            </a:extLst>
          </p:cNvPr>
          <p:cNvSpPr txBox="1"/>
          <p:nvPr/>
        </p:nvSpPr>
        <p:spPr>
          <a:xfrm>
            <a:off x="34119" y="3099205"/>
            <a:ext cx="8582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Associated probabilities assigned to the scale (1-5) can be modified. </a:t>
            </a:r>
          </a:p>
        </p:txBody>
      </p:sp>
    </p:spTree>
    <p:extLst>
      <p:ext uri="{BB962C8B-B14F-4D97-AF65-F5344CB8AC3E}">
        <p14:creationId xmlns:p14="http://schemas.microsoft.com/office/powerpoint/2010/main" val="132001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B28C-928A-408A-A73C-CEFAD12D6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Flow of Gabor-Granger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C450D-AB51-4A47-B212-78D0E83AD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" y="685800"/>
            <a:ext cx="11988800" cy="5486400"/>
          </a:xfrm>
        </p:spPr>
        <p:txBody>
          <a:bodyPr/>
          <a:lstStyle/>
          <a:p>
            <a:pPr marL="0" indent="0" algn="l">
              <a:buNone/>
            </a:pPr>
            <a:r>
              <a:rPr lang="en-US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Each respondent is given a series of almost identical questions such as </a:t>
            </a:r>
            <a:r>
              <a:rPr lang="en-US" b="1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“Would you buy product X at price Y?”</a:t>
            </a:r>
            <a:r>
              <a:rPr lang="en-US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. In each of the several questions, the price shown to a respondent is different: it is adapted based on the respondent's previous answer with the aim to find the maximum price each respondent is willing to pay for a product.  In this example, we have price points from $50 to $170 (incremented by $10):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Respondents are randomly assigned to one price.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If they are willing to pay that price, they are offered a higher (randomly chosen) price.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If they are not willing to pay that price, they are offered a lower (randomly chosen) price.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The algorithm repeats until we find the highest price each respondent is willing to pay.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BF902-B296-47E1-8AB4-0BEBC731D79D}"/>
              </a:ext>
            </a:extLst>
          </p:cNvPr>
          <p:cNvSpPr txBox="1"/>
          <p:nvPr/>
        </p:nvSpPr>
        <p:spPr>
          <a:xfrm>
            <a:off x="1676400" y="6248400"/>
            <a:ext cx="6126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https://conjointly.com/products/gabor-granger/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534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CEE1-18BB-4242-A963-419D9622B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/>
              <a:t>Input Data (based on the Templates Generated)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4396EB0-17A9-4B65-8D33-50F5B08E53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099338"/>
              </p:ext>
            </p:extLst>
          </p:nvPr>
        </p:nvGraphicFramePr>
        <p:xfrm>
          <a:off x="381002" y="470729"/>
          <a:ext cx="11810998" cy="4671064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772320515"/>
                    </a:ext>
                  </a:extLst>
                </a:gridCol>
                <a:gridCol w="2107354">
                  <a:extLst>
                    <a:ext uri="{9D8B030D-6E8A-4147-A177-3AD203B41FA5}">
                      <a16:colId xmlns:a16="http://schemas.microsoft.com/office/drawing/2014/main" val="506599682"/>
                    </a:ext>
                  </a:extLst>
                </a:gridCol>
                <a:gridCol w="851452">
                  <a:extLst>
                    <a:ext uri="{9D8B030D-6E8A-4147-A177-3AD203B41FA5}">
                      <a16:colId xmlns:a16="http://schemas.microsoft.com/office/drawing/2014/main" val="81938097"/>
                    </a:ext>
                  </a:extLst>
                </a:gridCol>
                <a:gridCol w="1698698">
                  <a:extLst>
                    <a:ext uri="{9D8B030D-6E8A-4147-A177-3AD203B41FA5}">
                      <a16:colId xmlns:a16="http://schemas.microsoft.com/office/drawing/2014/main" val="165147601"/>
                    </a:ext>
                  </a:extLst>
                </a:gridCol>
                <a:gridCol w="1698698">
                  <a:extLst>
                    <a:ext uri="{9D8B030D-6E8A-4147-A177-3AD203B41FA5}">
                      <a16:colId xmlns:a16="http://schemas.microsoft.com/office/drawing/2014/main" val="4107126348"/>
                    </a:ext>
                  </a:extLst>
                </a:gridCol>
                <a:gridCol w="1698698">
                  <a:extLst>
                    <a:ext uri="{9D8B030D-6E8A-4147-A177-3AD203B41FA5}">
                      <a16:colId xmlns:a16="http://schemas.microsoft.com/office/drawing/2014/main" val="2079045580"/>
                    </a:ext>
                  </a:extLst>
                </a:gridCol>
                <a:gridCol w="1698698">
                  <a:extLst>
                    <a:ext uri="{9D8B030D-6E8A-4147-A177-3AD203B41FA5}">
                      <a16:colId xmlns:a16="http://schemas.microsoft.com/office/drawing/2014/main" val="2866340124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Likelihood of purchase scale (</a:t>
                      </a:r>
                      <a:r>
                        <a:rPr lang="en-US" sz="32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en-US" sz="3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Lickert</a:t>
                      </a:r>
                      <a:r>
                        <a:rPr lang="en-US" sz="32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scale</a:t>
                      </a:r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9706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508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Scale options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51723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Associated probabilities (%)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97303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18037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Price levels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34476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level 2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level 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</a:t>
                      </a:r>
                    </a:p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6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63694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($)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5579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1E7EA0B-7A37-4207-977C-276C050E24F1}"/>
              </a:ext>
            </a:extLst>
          </p:cNvPr>
          <p:cNvSpPr txBox="1"/>
          <p:nvPr/>
        </p:nvSpPr>
        <p:spPr>
          <a:xfrm>
            <a:off x="234008" y="2666942"/>
            <a:ext cx="11810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u="none" strike="noStrike" baseline="0" dirty="0">
                <a:solidFill>
                  <a:srgbClr val="FF0000"/>
                </a:solidFill>
                <a:latin typeface="OpenSans-Light"/>
              </a:rPr>
              <a:t>“will never buy”, “will probably not buy”, “may or may not buy”, “will probably buy”, and “will definitely buy”.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D648A5-0825-49FA-80CD-21039AEB6D46}"/>
              </a:ext>
            </a:extLst>
          </p:cNvPr>
          <p:cNvSpPr txBox="1"/>
          <p:nvPr/>
        </p:nvSpPr>
        <p:spPr>
          <a:xfrm>
            <a:off x="234008" y="5139603"/>
            <a:ext cx="11277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OpenSans-Light"/>
              </a:rPr>
              <a:t>Number of tested pricing levels: The number of pricing levels being evaluated in the study. A respondent will be asked as many questions as there are specified pricing levels. To allow for accurate </a:t>
            </a:r>
            <a:r>
              <a:rPr lang="en-US" sz="1800" b="1" i="0" u="none" strike="noStrike" baseline="0" dirty="0">
                <a:latin typeface="OpenSans-Light"/>
              </a:rPr>
              <a:t>model interpolation</a:t>
            </a:r>
            <a:r>
              <a:rPr lang="en-US" sz="1800" b="0" i="0" u="none" strike="noStrike" baseline="0" dirty="0">
                <a:latin typeface="OpenSans-Light"/>
              </a:rPr>
              <a:t>, there should be at the very least 3 or 4 pricing levels (</a:t>
            </a:r>
            <a:r>
              <a:rPr lang="en-US" sz="1800" b="1" i="0" u="none" strike="noStrike" baseline="0" dirty="0">
                <a:latin typeface="OpenSans-Light"/>
              </a:rPr>
              <a:t>8-16 are suggested</a:t>
            </a:r>
            <a:r>
              <a:rPr lang="en-US" sz="1800" b="0" i="0" u="none" strike="noStrike" baseline="0" dirty="0">
                <a:latin typeface="OpenSans-Light"/>
              </a:rPr>
              <a:t>), but it is usually safer to go with more.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B3CF18-4AED-4B09-8F44-E38A913AEFD8}"/>
              </a:ext>
            </a:extLst>
          </p:cNvPr>
          <p:cNvSpPr txBox="1"/>
          <p:nvPr/>
        </p:nvSpPr>
        <p:spPr>
          <a:xfrm>
            <a:off x="81606" y="6096000"/>
            <a:ext cx="1196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內插</a:t>
            </a:r>
            <a:r>
              <a:rPr lang="zh-TW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，或稱</a:t>
            </a:r>
            <a:r>
              <a:rPr lang="zh-TW" altLang="en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插值</a:t>
            </a:r>
            <a:r>
              <a:rPr lang="zh-TW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（英語：</a:t>
            </a:r>
            <a:r>
              <a:rPr lang="en-US" altLang="zh-TW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Interpolation</a:t>
            </a:r>
            <a:r>
              <a:rPr lang="zh-TW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），是一種通过已知的、</a:t>
            </a:r>
            <a:r>
              <a:rPr lang="zh-TW" alt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離散"/>
              </a:rPr>
              <a:t>离散</a:t>
            </a:r>
            <a:r>
              <a:rPr lang="zh-TW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的</a:t>
            </a:r>
            <a:r>
              <a:rPr lang="zh-TW" alt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数据"/>
              </a:rPr>
              <a:t>数据</a:t>
            </a:r>
            <a:r>
              <a:rPr lang="zh-TW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點，在範圍內推求新數據點的过程或方法。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31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5E64E-1898-4623-87E9-D728F79F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D224A-7406-479D-BC16-1412D5B5B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85800"/>
            <a:ext cx="12115800" cy="5486400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There are two biases in the Gabor-Granger methodology, which mostly cancel each other out: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b="0" i="1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Understatement of willingness to pay:</a:t>
            </a:r>
            <a:r>
              <a:rPr lang="en-US" sz="24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 Where a price is shown explicitly, respondents can reckon that the purpose of the study is to set a price. They may be tempted to understate their willingness to pay to “game” the company into offering lower prices.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b="0" i="1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Overstatement of purchase intention:</a:t>
            </a:r>
            <a:r>
              <a:rPr lang="en-US" sz="24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 While respondents may state a willingness to purchase a product in a survey, real-life purchase decisions will often be swayed by many other factors and will result in a lower level of buying than reported in the test.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DE6D13-D626-4FF4-900F-8C34C9D37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665822"/>
              </p:ext>
            </p:extLst>
          </p:nvPr>
        </p:nvGraphicFramePr>
        <p:xfrm>
          <a:off x="228600" y="4038600"/>
          <a:ext cx="3897693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2228">
                  <a:extLst>
                    <a:ext uri="{9D8B030D-6E8A-4147-A177-3AD203B41FA5}">
                      <a16:colId xmlns:a16="http://schemas.microsoft.com/office/drawing/2014/main" val="295743910"/>
                    </a:ext>
                  </a:extLst>
                </a:gridCol>
                <a:gridCol w="1992713">
                  <a:extLst>
                    <a:ext uri="{9D8B030D-6E8A-4147-A177-3AD203B41FA5}">
                      <a16:colId xmlns:a16="http://schemas.microsoft.com/office/drawing/2014/main" val="795807068"/>
                    </a:ext>
                  </a:extLst>
                </a:gridCol>
                <a:gridCol w="1052752">
                  <a:extLst>
                    <a:ext uri="{9D8B030D-6E8A-4147-A177-3AD203B41FA5}">
                      <a16:colId xmlns:a16="http://schemas.microsoft.com/office/drawing/2014/main" val="3232273082"/>
                    </a:ext>
                  </a:extLst>
                </a:gridCol>
              </a:tblGrid>
              <a:tr h="1809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Intentions translated to Probabilities Table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6429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Definitely Will Not Buy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6644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Not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377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Might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638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42477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Definitely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50%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78908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AA64B56-4612-4CB2-AAC3-C1E3F1DD6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533515"/>
              </p:ext>
            </p:extLst>
          </p:nvPr>
        </p:nvGraphicFramePr>
        <p:xfrm>
          <a:off x="4834796" y="4343400"/>
          <a:ext cx="7352090" cy="1416369"/>
        </p:xfrm>
        <a:graphic>
          <a:graphicData uri="http://schemas.openxmlformats.org/drawingml/2006/table">
            <a:tbl>
              <a:tblPr/>
              <a:tblGrid>
                <a:gridCol w="1722840">
                  <a:extLst>
                    <a:ext uri="{9D8B030D-6E8A-4147-A177-3AD203B41FA5}">
                      <a16:colId xmlns:a16="http://schemas.microsoft.com/office/drawing/2014/main" val="1942116310"/>
                    </a:ext>
                  </a:extLst>
                </a:gridCol>
                <a:gridCol w="944234">
                  <a:extLst>
                    <a:ext uri="{9D8B030D-6E8A-4147-A177-3AD203B41FA5}">
                      <a16:colId xmlns:a16="http://schemas.microsoft.com/office/drawing/2014/main" val="2913769887"/>
                    </a:ext>
                  </a:extLst>
                </a:gridCol>
                <a:gridCol w="1171254">
                  <a:extLst>
                    <a:ext uri="{9D8B030D-6E8A-4147-A177-3AD203B41FA5}">
                      <a16:colId xmlns:a16="http://schemas.microsoft.com/office/drawing/2014/main" val="672138266"/>
                    </a:ext>
                  </a:extLst>
                </a:gridCol>
                <a:gridCol w="1171254">
                  <a:extLst>
                    <a:ext uri="{9D8B030D-6E8A-4147-A177-3AD203B41FA5}">
                      <a16:colId xmlns:a16="http://schemas.microsoft.com/office/drawing/2014/main" val="2904437851"/>
                    </a:ext>
                  </a:extLst>
                </a:gridCol>
                <a:gridCol w="1171254">
                  <a:extLst>
                    <a:ext uri="{9D8B030D-6E8A-4147-A177-3AD203B41FA5}">
                      <a16:colId xmlns:a16="http://schemas.microsoft.com/office/drawing/2014/main" val="2616007805"/>
                    </a:ext>
                  </a:extLst>
                </a:gridCol>
                <a:gridCol w="1171254">
                  <a:extLst>
                    <a:ext uri="{9D8B030D-6E8A-4147-A177-3AD203B41FA5}">
                      <a16:colId xmlns:a16="http://schemas.microsoft.com/office/drawing/2014/main" val="31294232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\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  <a:b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Option 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488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Scale options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688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Associated probabilities (%)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763" marR="4763" marT="4763" marB="0" anchor="b">
                    <a:lnL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6706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589B030-0BCC-415E-AF42-3EC689E6808D}"/>
              </a:ext>
            </a:extLst>
          </p:cNvPr>
          <p:cNvSpPr txBox="1"/>
          <p:nvPr/>
        </p:nvSpPr>
        <p:spPr>
          <a:xfrm>
            <a:off x="2971800" y="617220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*** Not 100%</a:t>
            </a:r>
          </a:p>
        </p:txBody>
      </p:sp>
    </p:spTree>
    <p:extLst>
      <p:ext uri="{BB962C8B-B14F-4D97-AF65-F5344CB8AC3E}">
        <p14:creationId xmlns:p14="http://schemas.microsoft.com/office/powerpoint/2010/main" val="3638532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40F03-FED3-484E-BDEB-80036EE33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dirty="0"/>
              <a:t>Data Input (Respondents' Data – Responses to Various Price Points) </a:t>
            </a:r>
            <a:endParaRPr lang="en-US" sz="28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22BC5F3-8FCF-4725-99AB-25412C9EE1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202460"/>
              </p:ext>
            </p:extLst>
          </p:nvPr>
        </p:nvGraphicFramePr>
        <p:xfrm>
          <a:off x="381000" y="685800"/>
          <a:ext cx="114300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Worksheet" r:id="rId3" imgW="10220187" imgH="4891221" progId="Excel.Sheet.12">
                  <p:embed/>
                </p:oleObj>
              </mc:Choice>
              <mc:Fallback>
                <p:oleObj name="Worksheet" r:id="rId3" imgW="10220187" imgH="489122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685800"/>
                        <a:ext cx="11430000" cy="5715000"/>
                      </a:xfrm>
                      <a:prstGeom prst="rect">
                        <a:avLst/>
                      </a:prstGeom>
                      <a:ln w="381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630FF6-6E01-4559-81B3-1295B5912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904621"/>
              </p:ext>
            </p:extLst>
          </p:nvPr>
        </p:nvGraphicFramePr>
        <p:xfrm>
          <a:off x="1676400" y="4495800"/>
          <a:ext cx="3897693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2228">
                  <a:extLst>
                    <a:ext uri="{9D8B030D-6E8A-4147-A177-3AD203B41FA5}">
                      <a16:colId xmlns:a16="http://schemas.microsoft.com/office/drawing/2014/main" val="295743910"/>
                    </a:ext>
                  </a:extLst>
                </a:gridCol>
                <a:gridCol w="1992713">
                  <a:extLst>
                    <a:ext uri="{9D8B030D-6E8A-4147-A177-3AD203B41FA5}">
                      <a16:colId xmlns:a16="http://schemas.microsoft.com/office/drawing/2014/main" val="795807068"/>
                    </a:ext>
                  </a:extLst>
                </a:gridCol>
                <a:gridCol w="1052752">
                  <a:extLst>
                    <a:ext uri="{9D8B030D-6E8A-4147-A177-3AD203B41FA5}">
                      <a16:colId xmlns:a16="http://schemas.microsoft.com/office/drawing/2014/main" val="3232273082"/>
                    </a:ext>
                  </a:extLst>
                </a:gridCol>
              </a:tblGrid>
              <a:tr h="1809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Intentions translated to Probabilities Table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6429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Definitely Will Not Buy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6644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Not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377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Might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638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42477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Definitely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50%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789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59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D2B8C-6250-402E-BD13-E809D71B0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000" dirty="0"/>
              <a:t>Run the Price Optimization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7AEA4-25C6-467A-81B7-1213EAECE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021" y="-5687"/>
            <a:ext cx="7402272" cy="671128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3275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E0E61-6F78-4C4A-A310-29413045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rgbClr val="222222"/>
                </a:solidFill>
                <a:latin typeface="Arial" panose="020B0604020202020204" pitchFamily="34" charset="0"/>
              </a:rPr>
              <a:t>Gabor Granger Method Process </a:t>
            </a:r>
            <a:endParaRPr lang="en-US" i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B1739-B8CC-4E03-9622-9F5A5F041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517" y="4971272"/>
            <a:ext cx="7924800" cy="5486400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Arial" panose="020B0604020202020204" pitchFamily="34" charset="0"/>
              </a:rPr>
              <a:t>Gabor Granger is used to build a demand curve and find the revenue-maximizing price. 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AE1FAB-5997-4637-B776-8EF9052BF8C8}"/>
              </a:ext>
            </a:extLst>
          </p:cNvPr>
          <p:cNvSpPr txBox="1"/>
          <p:nvPr/>
        </p:nvSpPr>
        <p:spPr>
          <a:xfrm>
            <a:off x="21609" y="1576654"/>
            <a:ext cx="523619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Survey Design and Customer Data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Likelihood of purchase scale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Price levels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Respondents' data</a:t>
            </a:r>
          </a:p>
          <a:p>
            <a:pPr marL="0" indent="0">
              <a:buNone/>
            </a:pPr>
            <a:endParaRPr lang="en-US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2D043B-F342-42CF-BCF1-CCEA66A96E60}"/>
              </a:ext>
            </a:extLst>
          </p:cNvPr>
          <p:cNvSpPr txBox="1">
            <a:spLocks/>
          </p:cNvSpPr>
          <p:nvPr/>
        </p:nvSpPr>
        <p:spPr bwMode="auto">
          <a:xfrm>
            <a:off x="5257802" y="1973891"/>
            <a:ext cx="1676400" cy="1302709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7250" indent="-4000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400" b="1">
                <a:solidFill>
                  <a:schemeClr val="tx1"/>
                </a:solidFill>
                <a:latin typeface="+mn-lt"/>
              </a:defRPr>
            </a:lvl2pPr>
            <a:lvl3pPr marL="1200150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1">
                <a:solidFill>
                  <a:schemeClr val="tx1"/>
                </a:solidFill>
                <a:latin typeface="+mn-lt"/>
              </a:defRPr>
            </a:lvl3pPr>
            <a:lvl4pPr marL="15430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600" b="1">
                <a:solidFill>
                  <a:schemeClr val="tx1"/>
                </a:solidFill>
                <a:latin typeface="+mn-lt"/>
              </a:defRPr>
            </a:lvl4pPr>
            <a:lvl5pPr marL="20002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5pPr>
            <a:lvl6pPr marL="24574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0" kern="0" dirty="0">
                <a:solidFill>
                  <a:srgbClr val="222222"/>
                </a:solidFill>
                <a:latin typeface="Arial" panose="020B0604020202020204" pitchFamily="34" charset="0"/>
              </a:rPr>
              <a:t>Gabor Granger Method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0EE9B1C-6817-4C32-B4C1-7D1B023F7162}"/>
              </a:ext>
            </a:extLst>
          </p:cNvPr>
          <p:cNvSpPr/>
          <p:nvPr/>
        </p:nvSpPr>
        <p:spPr bwMode="auto">
          <a:xfrm>
            <a:off x="4366715" y="2445709"/>
            <a:ext cx="762000" cy="31941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FEC35AC-E1C0-4646-99A1-C5A727C8E4D3}"/>
              </a:ext>
            </a:extLst>
          </p:cNvPr>
          <p:cNvSpPr/>
          <p:nvPr/>
        </p:nvSpPr>
        <p:spPr bwMode="auto">
          <a:xfrm>
            <a:off x="6934198" y="2434821"/>
            <a:ext cx="762000" cy="31941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F56633-0F72-4691-92E8-1C52B217B6FA}"/>
              </a:ext>
            </a:extLst>
          </p:cNvPr>
          <p:cNvSpPr txBox="1">
            <a:spLocks/>
          </p:cNvSpPr>
          <p:nvPr/>
        </p:nvSpPr>
        <p:spPr bwMode="auto">
          <a:xfrm>
            <a:off x="7844807" y="1085072"/>
            <a:ext cx="4143993" cy="3334528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7250" indent="-4000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400" b="1">
                <a:solidFill>
                  <a:schemeClr val="tx1"/>
                </a:solidFill>
                <a:latin typeface="+mn-lt"/>
              </a:defRPr>
            </a:lvl2pPr>
            <a:lvl3pPr marL="1200150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 b="1">
                <a:solidFill>
                  <a:schemeClr val="tx1"/>
                </a:solidFill>
                <a:latin typeface="+mn-lt"/>
              </a:defRPr>
            </a:lvl3pPr>
            <a:lvl4pPr marL="15430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600" b="1">
                <a:solidFill>
                  <a:schemeClr val="tx1"/>
                </a:solidFill>
                <a:latin typeface="+mn-lt"/>
              </a:defRPr>
            </a:lvl4pPr>
            <a:lvl5pPr marL="20002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5pPr>
            <a:lvl6pPr marL="24574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6pPr>
            <a:lvl7pPr marL="29146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7pPr>
            <a:lvl8pPr marL="33718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8pPr>
            <a:lvl9pPr marL="3829050" indent="-17145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</a:rPr>
              <a:t>Demand Curve </a:t>
            </a:r>
            <a:r>
              <a:rPr lang="en-US" sz="2400" b="0" kern="0" dirty="0">
                <a:solidFill>
                  <a:srgbClr val="222222"/>
                </a:solidFill>
                <a:latin typeface="Arial" panose="020B0604020202020204" pitchFamily="34" charset="0"/>
              </a:rPr>
              <a:t>(Likelihood of Purchasing at various price points)  </a:t>
            </a:r>
          </a:p>
          <a:p>
            <a:endParaRPr lang="en-US" sz="2400" b="0" kern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sz="2400" b="0" kern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</a:rPr>
              <a:t>Find Prices that </a:t>
            </a:r>
            <a:r>
              <a:rPr lang="en-US" kern="0" dirty="0">
                <a:solidFill>
                  <a:srgbClr val="FF0000"/>
                </a:solidFill>
                <a:latin typeface="Arial" panose="020B0604020202020204" pitchFamily="34" charset="0"/>
              </a:rPr>
              <a:t>maximize</a:t>
            </a:r>
            <a:r>
              <a:rPr lang="en-US" kern="0" dirty="0">
                <a:solidFill>
                  <a:srgbClr val="222222"/>
                </a:solidFill>
                <a:latin typeface="Arial" panose="020B0604020202020204" pitchFamily="34" charset="0"/>
              </a:rPr>
              <a:t> Revenue &amp; Profit  </a:t>
            </a:r>
            <a:endParaRPr lang="en-US" sz="2800" b="0" kern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b="0" kern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kern="0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4719550-FF3A-4A51-8E0D-37025611E458}"/>
              </a:ext>
            </a:extLst>
          </p:cNvPr>
          <p:cNvSpPr/>
          <p:nvPr/>
        </p:nvSpPr>
        <p:spPr bwMode="auto">
          <a:xfrm rot="5400000">
            <a:off x="8988046" y="2523948"/>
            <a:ext cx="658187" cy="28823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05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Gabor-Granger Pricing Method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609600"/>
            <a:ext cx="11988800" cy="5486400"/>
          </a:xfrm>
        </p:spPr>
        <p:txBody>
          <a:bodyPr anchor="t"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Customers are asked to indicate their buying intention for a product at a number of price levels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Open Sans" panose="020B0606030504020204" pitchFamily="34" charset="0"/>
              <a:buChar char="−"/>
            </a:pPr>
            <a:r>
              <a:rPr lang="en-US" sz="2300" dirty="0">
                <a:solidFill>
                  <a:srgbClr val="FF0000"/>
                </a:solidFill>
              </a:rPr>
              <a:t>1 = Will never buy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Open Sans" panose="020B0606030504020204" pitchFamily="34" charset="0"/>
              <a:buChar char="−"/>
            </a:pPr>
            <a:r>
              <a:rPr lang="en-US" sz="2300" dirty="0">
                <a:solidFill>
                  <a:srgbClr val="FF0000"/>
                </a:solidFill>
              </a:rPr>
              <a:t>…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Open Sans" panose="020B0606030504020204" pitchFamily="34" charset="0"/>
              <a:buChar char="−"/>
            </a:pPr>
            <a:r>
              <a:rPr lang="en-US" sz="2300" dirty="0">
                <a:solidFill>
                  <a:srgbClr val="FF0000"/>
                </a:solidFill>
              </a:rPr>
              <a:t>4 = Likely to buy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Open Sans" panose="020B0606030504020204" pitchFamily="34" charset="0"/>
              <a:buChar char="−"/>
            </a:pPr>
            <a:r>
              <a:rPr lang="en-US" sz="2300" dirty="0">
                <a:solidFill>
                  <a:srgbClr val="FF0000"/>
                </a:solidFill>
              </a:rPr>
              <a:t>5 = Will absolutely buy</a:t>
            </a:r>
            <a:endParaRPr lang="en-US" sz="34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These answers are then transformed into probabilities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Open Sans" panose="020B0606030504020204" pitchFamily="34" charset="0"/>
              <a:buChar char="−"/>
            </a:pPr>
            <a:r>
              <a:rPr lang="en-US" sz="2300" dirty="0"/>
              <a:t>E.g., 4=20%; 5=50%; anything else set at 0%.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Open Sans" panose="020B0606030504020204" pitchFamily="34" charset="0"/>
              <a:buChar char="−"/>
            </a:pPr>
            <a:r>
              <a:rPr lang="en-US" sz="2300" dirty="0"/>
              <a:t>Ideally, these figures are calibrated on existing data</a:t>
            </a:r>
            <a:r>
              <a:rPr lang="zh-TW" altLang="en-US" sz="2300" dirty="0"/>
              <a:t> </a:t>
            </a:r>
            <a:r>
              <a:rPr lang="en-US" altLang="zh-TW" sz="2300" dirty="0"/>
              <a:t> </a:t>
            </a:r>
            <a:endParaRPr lang="en-US" sz="31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i="1" dirty="0"/>
              <a:t>You need to specify several price levels (ideally, between </a:t>
            </a:r>
            <a:r>
              <a:rPr lang="en-US" sz="3100" i="1" dirty="0">
                <a:solidFill>
                  <a:srgbClr val="C00000"/>
                </a:solidFill>
              </a:rPr>
              <a:t>8 and 15 price levels</a:t>
            </a:r>
            <a:r>
              <a:rPr lang="en-US" sz="2800" i="1" dirty="0"/>
              <a:t>, for example: $10, $20, $30, $40, $50, $60, $70, $80, $90. You will also need to provide a description of your product (e.g., a list of features for a software plan).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Price levels are presented randomly and in different order for each respondent (reduces rationalization, bias)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i="1" dirty="0">
                <a:solidFill>
                  <a:srgbClr val="FF0000"/>
                </a:solidFill>
              </a:rPr>
              <a:t>**Demand curve and price elasticity are estimated </a:t>
            </a:r>
            <a:r>
              <a:rPr lang="en-US" sz="2800" i="1" dirty="0"/>
              <a:t>based on all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DEB7E9-C37C-4B87-93F8-88900965AB03}"/>
              </a:ext>
            </a:extLst>
          </p:cNvPr>
          <p:cNvSpPr txBox="1"/>
          <p:nvPr/>
        </p:nvSpPr>
        <p:spPr>
          <a:xfrm>
            <a:off x="1600200" y="5909846"/>
            <a:ext cx="8382000" cy="6771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hlinkClick r:id="rId3"/>
              </a:rPr>
              <a:t>** https://conjointly.com/products/gabor-granger/ </a:t>
            </a:r>
            <a:r>
              <a:rPr lang="en-US" dirty="0">
                <a:hlinkClick r:id="rId3"/>
              </a:rPr>
              <a:t>https://en.wikipedia.org/wiki/Gabor%E2%80%93Granger_method</a:t>
            </a:r>
            <a:r>
              <a:rPr lang="en-US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216FE95-D070-4559-A5B9-A44F4D5E8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875046"/>
              </p:ext>
            </p:extLst>
          </p:nvPr>
        </p:nvGraphicFramePr>
        <p:xfrm>
          <a:off x="8091107" y="1143000"/>
          <a:ext cx="3897693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2228">
                  <a:extLst>
                    <a:ext uri="{9D8B030D-6E8A-4147-A177-3AD203B41FA5}">
                      <a16:colId xmlns:a16="http://schemas.microsoft.com/office/drawing/2014/main" val="295743910"/>
                    </a:ext>
                  </a:extLst>
                </a:gridCol>
                <a:gridCol w="1992713">
                  <a:extLst>
                    <a:ext uri="{9D8B030D-6E8A-4147-A177-3AD203B41FA5}">
                      <a16:colId xmlns:a16="http://schemas.microsoft.com/office/drawing/2014/main" val="795807068"/>
                    </a:ext>
                  </a:extLst>
                </a:gridCol>
                <a:gridCol w="1052752">
                  <a:extLst>
                    <a:ext uri="{9D8B030D-6E8A-4147-A177-3AD203B41FA5}">
                      <a16:colId xmlns:a16="http://schemas.microsoft.com/office/drawing/2014/main" val="3232273082"/>
                    </a:ext>
                  </a:extLst>
                </a:gridCol>
              </a:tblGrid>
              <a:tr h="1809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Intentions translated to Probabilities Table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6429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Definitely Will Not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6466644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Not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80377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Might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484638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3442477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Definitely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50%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789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25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/>
              <a:t>Gabor-Granger Method: </a:t>
            </a:r>
            <a:r>
              <a:rPr lang="fr-FR" sz="2800" dirty="0" err="1"/>
              <a:t>Buying</a:t>
            </a:r>
            <a:r>
              <a:rPr lang="fr-FR" sz="2800" dirty="0"/>
              <a:t> intention </a:t>
            </a:r>
            <a:r>
              <a:rPr lang="fr-FR" sz="2800" dirty="0">
                <a:sym typeface="Wingdings" panose="05000000000000000000" pitchFamily="2" charset="2"/>
              </a:rPr>
              <a:t> Purchasing probability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27732999"/>
              </p:ext>
            </p:extLst>
          </p:nvPr>
        </p:nvGraphicFramePr>
        <p:xfrm>
          <a:off x="190501" y="2331720"/>
          <a:ext cx="3678865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2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2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5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2911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A5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Answer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Customer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€8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J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8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27236856"/>
              </p:ext>
            </p:extLst>
          </p:nvPr>
        </p:nvGraphicFramePr>
        <p:xfrm>
          <a:off x="8322636" y="1608417"/>
          <a:ext cx="3728045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6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2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02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2911">
                <a:tc>
                  <a:txBody>
                    <a:bodyPr/>
                    <a:lstStyle/>
                    <a:p>
                      <a:pPr algn="ctr"/>
                      <a:endParaRPr lang="en-US" sz="6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A5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Answer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Customer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€8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J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291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" name="Right Arrow 12"/>
          <p:cNvSpPr/>
          <p:nvPr/>
        </p:nvSpPr>
        <p:spPr>
          <a:xfrm>
            <a:off x="3888415" y="3448451"/>
            <a:ext cx="4415170" cy="226438"/>
          </a:xfrm>
          <a:prstGeom prst="rightArrow">
            <a:avLst/>
          </a:prstGeom>
          <a:solidFill>
            <a:srgbClr val="015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61FEC-A069-4500-850A-44FD3BF918C1}"/>
              </a:ext>
            </a:extLst>
          </p:cNvPr>
          <p:cNvSpPr txBox="1"/>
          <p:nvPr/>
        </p:nvSpPr>
        <p:spPr>
          <a:xfrm>
            <a:off x="190501" y="597593"/>
            <a:ext cx="64388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Buying intention in 5-licket scale </a:t>
            </a:r>
          </a:p>
          <a:p>
            <a:r>
              <a:rPr lang="en-US" sz="1800" dirty="0"/>
              <a:t>for a product at a number of </a:t>
            </a:r>
            <a:r>
              <a:rPr lang="en-US" sz="1800" b="1" dirty="0"/>
              <a:t>price levels</a:t>
            </a:r>
            <a:endParaRPr lang="en-US" b="1" dirty="0"/>
          </a:p>
          <a:p>
            <a:pPr lvl="1"/>
            <a:r>
              <a:rPr lang="en-US" sz="1800" dirty="0"/>
              <a:t>1 = Will never buy</a:t>
            </a:r>
          </a:p>
          <a:p>
            <a:pPr lvl="1"/>
            <a:r>
              <a:rPr lang="en-US" sz="1800" dirty="0"/>
              <a:t>…</a:t>
            </a:r>
          </a:p>
          <a:p>
            <a:pPr lvl="1"/>
            <a:r>
              <a:rPr lang="en-US" sz="1800" dirty="0"/>
              <a:t>4 = Likely to buy</a:t>
            </a:r>
          </a:p>
          <a:p>
            <a:pPr lvl="1"/>
            <a:r>
              <a:rPr lang="en-US" sz="1800" dirty="0"/>
              <a:t>5 = Will absolutely buy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B620A-0487-4E44-AA80-606181742946}"/>
              </a:ext>
            </a:extLst>
          </p:cNvPr>
          <p:cNvSpPr txBox="1"/>
          <p:nvPr/>
        </p:nvSpPr>
        <p:spPr>
          <a:xfrm>
            <a:off x="4084041" y="3661168"/>
            <a:ext cx="416703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These answers are then transformed into probabilities. </a:t>
            </a:r>
          </a:p>
          <a:p>
            <a:r>
              <a:rPr lang="en-US" sz="2000" dirty="0"/>
              <a:t>4=20%; 5=50%; anything else (1,2,3) set at 0%.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DC7DB-9857-4E0A-B83D-E096A99030DC}"/>
              </a:ext>
            </a:extLst>
          </p:cNvPr>
          <p:cNvSpPr txBox="1"/>
          <p:nvPr/>
        </p:nvSpPr>
        <p:spPr>
          <a:xfrm>
            <a:off x="7543800" y="747743"/>
            <a:ext cx="426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Customer's probability of buying </a:t>
            </a:r>
          </a:p>
          <a:p>
            <a:r>
              <a:rPr lang="en-US" sz="1800" dirty="0"/>
              <a:t>a product at a number of </a:t>
            </a:r>
            <a:r>
              <a:rPr lang="en-US" sz="1800" b="1" dirty="0"/>
              <a:t>price levels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F281E5-EDD0-471B-9ADA-F19C7E1B2540}"/>
              </a:ext>
            </a:extLst>
          </p:cNvPr>
          <p:cNvSpPr txBox="1"/>
          <p:nvPr/>
        </p:nvSpPr>
        <p:spPr>
          <a:xfrm>
            <a:off x="4012482" y="4990602"/>
            <a:ext cx="41670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OpenSans-Light"/>
              </a:rPr>
              <a:t>Note that respondents are notoriously known to overstate their purchase probabilities, so that associated </a:t>
            </a:r>
            <a:r>
              <a:rPr lang="en-US" sz="1800" b="1" i="0" u="none" strike="noStrike" baseline="0" dirty="0">
                <a:latin typeface="OpenSans-Light"/>
              </a:rPr>
              <a:t>probabilities are rarely higher than 50%</a:t>
            </a:r>
            <a:r>
              <a:rPr lang="en-US" sz="1800" b="0" i="0" u="none" strike="noStrike" baseline="0" dirty="0">
                <a:latin typeface="OpenSans-Light"/>
              </a:rPr>
              <a:t>, even for the highest options on the scale.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F3C81A-6845-451D-885F-9DFDD8E0E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45940"/>
              </p:ext>
            </p:extLst>
          </p:nvPr>
        </p:nvGraphicFramePr>
        <p:xfrm>
          <a:off x="4110622" y="1506862"/>
          <a:ext cx="3897693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2228">
                  <a:extLst>
                    <a:ext uri="{9D8B030D-6E8A-4147-A177-3AD203B41FA5}">
                      <a16:colId xmlns:a16="http://schemas.microsoft.com/office/drawing/2014/main" val="295743910"/>
                    </a:ext>
                  </a:extLst>
                </a:gridCol>
                <a:gridCol w="1992713">
                  <a:extLst>
                    <a:ext uri="{9D8B030D-6E8A-4147-A177-3AD203B41FA5}">
                      <a16:colId xmlns:a16="http://schemas.microsoft.com/office/drawing/2014/main" val="795807068"/>
                    </a:ext>
                  </a:extLst>
                </a:gridCol>
                <a:gridCol w="1052752">
                  <a:extLst>
                    <a:ext uri="{9D8B030D-6E8A-4147-A177-3AD203B41FA5}">
                      <a16:colId xmlns:a16="http://schemas.microsoft.com/office/drawing/2014/main" val="3232273082"/>
                    </a:ext>
                  </a:extLst>
                </a:gridCol>
              </a:tblGrid>
              <a:tr h="1809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Intentions translated to Probabilities Table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6429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Definitely Will Not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6466644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Not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80377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Might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10%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484638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Probably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>
                          <a:effectLst/>
                        </a:rPr>
                        <a:t>20%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3442477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Definitely Will Buy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50%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789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1456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5B8D373-9B37-4482-844C-F47B78B2E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Usages of Gabor Granger Method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21BF7-3FEA-4524-B9C5-0EB24547B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12192000" cy="5486400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Gabor Granger is primarily used in pricing research to answer these three questions:</a:t>
            </a:r>
          </a:p>
          <a:p>
            <a:pPr marL="514350" indent="-514350" algn="l" fontAlgn="base">
              <a:buFont typeface="+mj-lt"/>
              <a:buAutoNum type="arabicPeriod"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Can the price of a product be increased without affecting sales (demand)</a:t>
            </a:r>
          </a:p>
          <a:p>
            <a:pPr marL="514350" indent="-514350" algn="l" fontAlgn="base">
              <a:buFont typeface="+mj-lt"/>
              <a:buAutoNum type="arabicPeriod"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At what price point does the demand start to decline drastically</a:t>
            </a:r>
          </a:p>
          <a:p>
            <a:pPr marL="514350" indent="-514350" algn="l" fontAlgn="base">
              <a:buFont typeface="+mj-lt"/>
              <a:buAutoNum type="arabicPeriod"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What is the price that results in the largest expected revenue</a:t>
            </a:r>
          </a:p>
          <a:p>
            <a:pPr marL="514350" indent="-514350" algn="l" fontAlgn="base">
              <a:buFont typeface="+mj-lt"/>
              <a:buAutoNum type="arabicPeriod"/>
            </a:pPr>
            <a:endParaRPr lang="en-US" sz="2600" b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Gabor Granger is ideal for pricing studies that fit into these categories: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have an established product and need to </a:t>
            </a:r>
            <a:r>
              <a:rPr lang="en-US" sz="26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optimize for a proposed price increase</a:t>
            </a: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You're an established company looking to update an existing product and are researching a new price on the improved product.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US" sz="26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product being researched has all price points under $25</a:t>
            </a: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At this price, Van </a:t>
            </a:r>
            <a:r>
              <a:rPr lang="en-US" sz="2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Westendorp</a:t>
            </a:r>
            <a:r>
              <a:rPr lang="en-US" sz="2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becomes too cumbersome for respondents.</a:t>
            </a:r>
          </a:p>
          <a:p>
            <a:pPr marL="0" indent="0" algn="l" fontAlgn="base">
              <a:buNone/>
            </a:pPr>
            <a:endParaRPr lang="en-US" sz="2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66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E44B1A-9EE7-40CD-80C8-B1441583B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Demand Curve and Revenue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14B04F-4DF5-437D-94CB-9FC00D3F0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7478"/>
            <a:ext cx="7571470" cy="43434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98E4A89-9729-487C-B082-38A6E1B187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127973"/>
              </p:ext>
            </p:extLst>
          </p:nvPr>
        </p:nvGraphicFramePr>
        <p:xfrm>
          <a:off x="5334000" y="66886"/>
          <a:ext cx="6648450" cy="3209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CD6C18F-1C5D-43A3-AE45-723033580C3A}"/>
              </a:ext>
            </a:extLst>
          </p:cNvPr>
          <p:cNvSpPr txBox="1"/>
          <p:nvPr/>
        </p:nvSpPr>
        <p:spPr>
          <a:xfrm>
            <a:off x="8382000" y="3323014"/>
            <a:ext cx="4267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https://www.youtube.com/watch?v=qNONNu6aJWM</a:t>
            </a:r>
            <a:r>
              <a:rPr lang="en-US" sz="12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0919BF-A5E5-42DF-BCB7-EA348D6672D8}"/>
              </a:ext>
            </a:extLst>
          </p:cNvPr>
          <p:cNvSpPr txBox="1"/>
          <p:nvPr/>
        </p:nvSpPr>
        <p:spPr>
          <a:xfrm>
            <a:off x="152400" y="935503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We need to know cost function to find the Price that maximize Profit.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B13651-A372-4551-9668-35A4D086D32B}"/>
              </a:ext>
            </a:extLst>
          </p:cNvPr>
          <p:cNvSpPr txBox="1"/>
          <p:nvPr/>
        </p:nvSpPr>
        <p:spPr>
          <a:xfrm>
            <a:off x="152400" y="1728152"/>
            <a:ext cx="4698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This is not Office Star Case's Output </a:t>
            </a:r>
          </a:p>
        </p:txBody>
      </p:sp>
    </p:spTree>
    <p:extLst>
      <p:ext uri="{BB962C8B-B14F-4D97-AF65-F5344CB8AC3E}">
        <p14:creationId xmlns:p14="http://schemas.microsoft.com/office/powerpoint/2010/main" val="301183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/>
              <a:t>Gabor-Granger Output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559259"/>
              </p:ext>
            </p:extLst>
          </p:nvPr>
        </p:nvGraphicFramePr>
        <p:xfrm>
          <a:off x="1447800" y="1003871"/>
          <a:ext cx="9525000" cy="4361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ight Arrow 12"/>
          <p:cNvSpPr/>
          <p:nvPr/>
        </p:nvSpPr>
        <p:spPr>
          <a:xfrm rot="16200000">
            <a:off x="4521035" y="2526216"/>
            <a:ext cx="1958163" cy="484632"/>
          </a:xfrm>
          <a:prstGeom prst="rightArrow">
            <a:avLst/>
          </a:prstGeom>
          <a:solidFill>
            <a:srgbClr val="015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3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OPTIMAL PRICING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730213"/>
              </p:ext>
            </p:extLst>
          </p:nvPr>
        </p:nvGraphicFramePr>
        <p:xfrm>
          <a:off x="151831" y="5836238"/>
          <a:ext cx="60960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852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Price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3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3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3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€8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3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3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3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52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Sales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8.4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7.6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1.9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0.9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52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Margins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€33.6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€45.6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€42.4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€19.0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€10.8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B6DE58-0B34-4EB7-9F00-221ED8C967AC}"/>
              </a:ext>
            </a:extLst>
          </p:cNvPr>
          <p:cNvSpPr txBox="1"/>
          <p:nvPr/>
        </p:nvSpPr>
        <p:spPr>
          <a:xfrm>
            <a:off x="228600" y="643326"/>
            <a:ext cx="1255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Revenue</a:t>
            </a:r>
          </a:p>
          <a:p>
            <a:pPr algn="ctr"/>
            <a:r>
              <a:rPr lang="en-US" sz="2000" b="1" dirty="0"/>
              <a:t>or </a:t>
            </a:r>
          </a:p>
          <a:p>
            <a:r>
              <a:rPr lang="en-US" sz="2000" b="1" dirty="0"/>
              <a:t>Profit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9209B-087C-4EDD-BF9E-76D3DC481DFF}"/>
              </a:ext>
            </a:extLst>
          </p:cNvPr>
          <p:cNvSpPr txBox="1"/>
          <p:nvPr/>
        </p:nvSpPr>
        <p:spPr>
          <a:xfrm>
            <a:off x="7933403" y="5322079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Price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7DED08-A11C-4882-86D0-C4ED39F8BC1D}"/>
              </a:ext>
            </a:extLst>
          </p:cNvPr>
          <p:cNvSpPr txBox="1"/>
          <p:nvPr/>
        </p:nvSpPr>
        <p:spPr>
          <a:xfrm>
            <a:off x="3352800" y="671046"/>
            <a:ext cx="5606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This is not Office Star Case's Output </a:t>
            </a:r>
          </a:p>
        </p:txBody>
      </p:sp>
    </p:spTree>
    <p:extLst>
      <p:ext uri="{BB962C8B-B14F-4D97-AF65-F5344CB8AC3E}">
        <p14:creationId xmlns:p14="http://schemas.microsoft.com/office/powerpoint/2010/main" val="2918970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BC23-D79B-43ED-9CE6-E0AF8F35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baseline="0" dirty="0"/>
              <a:t>Gabor-Granger method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54C53-0BE5-446E-8945-84A13FAA2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3200" b="0" i="0" u="none" strike="noStrike" baseline="0" dirty="0"/>
              <a:t>The Gabor-Granger method is especially suited for optimizing price when all the other components (or attributes) of the product or service are fixed and cannot be changed. </a:t>
            </a:r>
          </a:p>
          <a:p>
            <a:pPr marL="0" indent="0" algn="l">
              <a:buNone/>
            </a:pPr>
            <a:r>
              <a:rPr lang="en-US" sz="3200" b="0" i="0" u="none" strike="noStrike" baseline="0" dirty="0"/>
              <a:t>When the firm can </a:t>
            </a:r>
            <a:r>
              <a:rPr lang="en-US" sz="3200" b="0" i="0" u="none" strike="noStrike" baseline="0" dirty="0">
                <a:solidFill>
                  <a:srgbClr val="FF0000"/>
                </a:solidFill>
              </a:rPr>
              <a:t>change product attributes other than price </a:t>
            </a:r>
            <a:r>
              <a:rPr lang="en-US" sz="3200" b="0" i="0" u="none" strike="noStrike" baseline="0" dirty="0"/>
              <a:t>(e.g., design, quality, power), it would be more appropriate to use </a:t>
            </a:r>
            <a:r>
              <a:rPr lang="en-US" sz="3200" i="0" u="none" strike="noStrike" baseline="0" dirty="0">
                <a:solidFill>
                  <a:srgbClr val="FF0000"/>
                </a:solidFill>
              </a:rPr>
              <a:t>Conjoint Analysis</a:t>
            </a:r>
            <a:r>
              <a:rPr lang="en-US" sz="3200" i="0" u="none" strike="noStrike" baseline="0" dirty="0"/>
              <a:t>, where price is only one of the attributes among many.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9A8EE-1B05-453D-942B-40C2643441F8}"/>
              </a:ext>
            </a:extLst>
          </p:cNvPr>
          <p:cNvSpPr txBox="1"/>
          <p:nvPr/>
        </p:nvSpPr>
        <p:spPr>
          <a:xfrm>
            <a:off x="1676400" y="5707839"/>
            <a:ext cx="883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https://en.wikipedia.org/wiki/Gabor%E2%80%93Granger_method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9783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Gabor-Granger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11353800" cy="4677347"/>
          </a:xfrm>
        </p:spPr>
        <p:txBody>
          <a:bodyPr anchor="t">
            <a:normAutofit/>
          </a:bodyPr>
          <a:lstStyle/>
          <a:p>
            <a:r>
              <a:rPr lang="en-US" sz="3200" dirty="0"/>
              <a:t>Pros:</a:t>
            </a:r>
          </a:p>
          <a:p>
            <a:pPr lvl="1">
              <a:buFont typeface="Open Sans" panose="020B0606030504020204" pitchFamily="34" charset="0"/>
              <a:buChar char="−"/>
            </a:pPr>
            <a:r>
              <a:rPr lang="en-US" dirty="0"/>
              <a:t>Simple design</a:t>
            </a:r>
          </a:p>
          <a:p>
            <a:pPr lvl="1">
              <a:buFont typeface="Open Sans" panose="020B0606030504020204" pitchFamily="34" charset="0"/>
              <a:buChar char="−"/>
            </a:pPr>
            <a:r>
              <a:rPr lang="en-US" dirty="0"/>
              <a:t>One measurement per price level</a:t>
            </a:r>
          </a:p>
          <a:p>
            <a:pPr lvl="1">
              <a:buFont typeface="Open Sans" panose="020B0606030504020204" pitchFamily="34" charset="0"/>
              <a:buChar char="−"/>
            </a:pPr>
            <a:r>
              <a:rPr lang="en-US" dirty="0"/>
              <a:t>Robust, proven method</a:t>
            </a:r>
            <a:endParaRPr lang="en-US" sz="3200" dirty="0"/>
          </a:p>
          <a:p>
            <a:r>
              <a:rPr lang="en-US" sz="3200" dirty="0"/>
              <a:t>Cons:</a:t>
            </a:r>
          </a:p>
          <a:p>
            <a:pPr lvl="1">
              <a:buFont typeface="Open Sans" panose="020B0606030504020204" pitchFamily="34" charset="0"/>
              <a:buChar char="−"/>
            </a:pPr>
            <a:r>
              <a:rPr lang="en-US" dirty="0"/>
              <a:t>No margins of error (can be added)</a:t>
            </a:r>
          </a:p>
          <a:p>
            <a:pPr lvl="1">
              <a:buFont typeface="Open Sans" panose="020B0606030504020204" pitchFamily="34" charset="0"/>
              <a:buChar char="−"/>
            </a:pPr>
            <a:r>
              <a:rPr lang="en-US" dirty="0"/>
              <a:t>Assumes data accuracy</a:t>
            </a:r>
          </a:p>
          <a:p>
            <a:pPr lvl="1">
              <a:buFont typeface="Open Sans" panose="020B0606030504020204" pitchFamily="34" charset="0"/>
              <a:buChar char="−"/>
            </a:pPr>
            <a:r>
              <a:rPr lang="en-US" dirty="0"/>
              <a:t>Assumes optimal price is actually measured</a:t>
            </a:r>
            <a:br>
              <a:rPr lang="en-US" dirty="0"/>
            </a:br>
            <a:r>
              <a:rPr lang="en-US" dirty="0"/>
              <a:t>(we can </a:t>
            </a:r>
            <a:r>
              <a:rPr lang="en-US" dirty="0">
                <a:solidFill>
                  <a:srgbClr val="FF0000"/>
                </a:solidFill>
              </a:rPr>
              <a:t>interpolate</a:t>
            </a:r>
            <a:r>
              <a:rPr lang="en-US" dirty="0"/>
              <a:t>, but not extrapolate… What if outside range?)</a:t>
            </a:r>
          </a:p>
        </p:txBody>
      </p:sp>
    </p:spTree>
    <p:extLst>
      <p:ext uri="{BB962C8B-B14F-4D97-AF65-F5344CB8AC3E}">
        <p14:creationId xmlns:p14="http://schemas.microsoft.com/office/powerpoint/2010/main" val="299482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Model selection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cxnSp>
        <p:nvCxnSpPr>
          <p:cNvPr id="2" name="Straight Connector 1"/>
          <p:cNvCxnSpPr/>
          <p:nvPr/>
        </p:nvCxnSpPr>
        <p:spPr>
          <a:xfrm>
            <a:off x="2190750" y="4191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Introduction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725" y="574774"/>
            <a:ext cx="11734800" cy="489364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Different models have been tested to model the data you have provided, and the one model that led to the best fit was retained.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tested models differ in the way the influence of </a:t>
            </a:r>
            <a:r>
              <a:rPr lang="en-US" sz="28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price is encoded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The price influence can be:</a:t>
            </a:r>
            <a:br>
              <a:rPr sz="2400" dirty="0"/>
            </a:br>
            <a:endParaRPr sz="2400" dirty="0"/>
          </a:p>
          <a:p>
            <a:pPr marL="752475" indent="-514350" fontAlgn="base">
              <a:buClr>
                <a:srgbClr val="000000">
                  <a:alpha val="100000"/>
                </a:srgbClr>
              </a:buClr>
              <a:buFont typeface="+mj-lt"/>
              <a:buAutoNum type="arabicPeriod"/>
            </a:pP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Linear (price)</a:t>
            </a:r>
          </a:p>
          <a:p>
            <a:pPr marL="752475" indent="-514350" fontAlgn="base">
              <a:buClr>
                <a:srgbClr val="000000">
                  <a:alpha val="100000"/>
                </a:srgbClr>
              </a:buClr>
              <a:buFont typeface="+mj-lt"/>
              <a:buAutoNum type="arabicPeriod"/>
            </a:pP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Logarithmic (log(price))</a:t>
            </a:r>
          </a:p>
          <a:p>
            <a:pPr marL="752475" indent="-514350" fontAlgn="base">
              <a:buClr>
                <a:srgbClr val="000000">
                  <a:alpha val="100000"/>
                </a:srgbClr>
              </a:buClr>
              <a:buFont typeface="+mj-lt"/>
              <a:buAutoNum type="arabicPeriod"/>
            </a:pP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Square root (sqrt(price))</a:t>
            </a:r>
            <a:br>
              <a:rPr sz="2400" b="1" dirty="0"/>
            </a:br>
            <a:endParaRPr sz="2400" b="1" dirty="0"/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Different combinations of the above price encodings </a:t>
            </a:r>
            <a:r>
              <a:rPr lang="en-US" sz="28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can be combined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, depending on the nature of the data.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91488"/>
          <a:chOff x="619125" y="0"/>
          <a:chExt cx="8382000" cy="8091488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Selection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47947"/>
              </p:ext>
            </p:extLst>
          </p:nvPr>
        </p:nvGraphicFramePr>
        <p:xfrm>
          <a:off x="228600" y="618339"/>
          <a:ext cx="9896472" cy="2146602"/>
        </p:xfrm>
        <a:graphic>
          <a:graphicData uri="http://schemas.openxmlformats.org/drawingml/2006/table">
            <a:tbl>
              <a:tblPr firstRow="1" bandRow="1"/>
              <a:tblGrid>
                <a:gridCol w="1237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70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7020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1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log(Price)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sqrt(Price)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BIC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Selected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64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Model 1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0.35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4.88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-0.31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120.74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4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Model 2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-4.62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3.29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120.67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8CBA19">
                              <a:alpha val="100000"/>
                            </a:srgbClr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4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Model 3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-2.41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2.81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120.67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4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Model 4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-2.28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2.97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-0.19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120.67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B42D9AA-6CC8-49A9-8BFB-1B98DE81B68B}"/>
              </a:ext>
            </a:extLst>
          </p:cNvPr>
          <p:cNvSpPr txBox="1"/>
          <p:nvPr/>
        </p:nvSpPr>
        <p:spPr>
          <a:xfrm>
            <a:off x="76200" y="4429719"/>
            <a:ext cx="12192000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survey data of observed purchase behavior is best described by a </a:t>
            </a:r>
            <a:r>
              <a:rPr lang="en-US" sz="3200" b="1" u="sng" dirty="0">
                <a:solidFill>
                  <a:srgbClr val="FF0000"/>
                </a:solidFill>
                <a:latin typeface="Calibri"/>
              </a:rPr>
              <a:t>logit model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with the following number of parameters: 4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estimated model has a ceiling parameter of 0.7769 . This means that the maximum attainable market share is 77.69 %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This logit model includes </a:t>
            </a:r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a ceiling, intercept and two slope parameters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Likelihood is </a:t>
            </a:r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a </a:t>
            </a:r>
            <a:r>
              <a:rPr lang="en-US" sz="2800" b="1" dirty="0">
                <a:solidFill>
                  <a:srgbClr val="FF0000"/>
                </a:solidFill>
                <a:latin typeface="Calibri"/>
              </a:rPr>
              <a:t>logit</a:t>
            </a:r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function of price and the</a:t>
            </a:r>
            <a:r>
              <a:rPr lang="zh-TW" altLang="en-US" sz="24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square root of price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endParaRPr lang="en-US" sz="240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DDE653-E6C4-4893-8643-B7A072BA58BF}"/>
              </a:ext>
            </a:extLst>
          </p:cNvPr>
          <p:cNvSpPr txBox="1"/>
          <p:nvPr/>
        </p:nvSpPr>
        <p:spPr>
          <a:xfrm>
            <a:off x="1022524" y="2860059"/>
            <a:ext cx="6096000" cy="1569660"/>
          </a:xfrm>
          <a:prstGeom prst="rect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latin typeface="OpenSans-Light"/>
              </a:rPr>
              <a:t>Likelihood = F(price)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OpenSans-Light"/>
              </a:rPr>
              <a:t>Likelihood = F(price, sqrt(price))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latin typeface="OpenSans-Light"/>
              </a:rPr>
              <a:t>Likelihood = F(price, log(price))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0" i="0" u="none" strike="noStrike" baseline="0" dirty="0">
                <a:latin typeface="OpenSans-Light"/>
              </a:rPr>
              <a:t>Likelihood = F(price, log(price), sqrt(price))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728A6F-5AC6-464C-87EE-FCBBB217A4BF}"/>
              </a:ext>
            </a:extLst>
          </p:cNvPr>
          <p:cNvSpPr txBox="1"/>
          <p:nvPr/>
        </p:nvSpPr>
        <p:spPr>
          <a:xfrm>
            <a:off x="8179482" y="3062189"/>
            <a:ext cx="40125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OpenSans-Light"/>
              </a:rPr>
              <a:t>Pricing uses 4 different models which differ in the way the influence of price is encoded</a:t>
            </a:r>
            <a:endParaRPr lang="en-US" sz="2400" dirty="0"/>
          </a:p>
        </p:txBody>
      </p:sp>
      <p:sp>
        <p:nvSpPr>
          <p:cNvPr id="12" name="Right Arrow 12">
            <a:extLst>
              <a:ext uri="{FF2B5EF4-FFF2-40B4-BE49-F238E27FC236}">
                <a16:creationId xmlns:a16="http://schemas.microsoft.com/office/drawing/2014/main" id="{B350A988-0755-4251-AB11-E43CB57ED093}"/>
              </a:ext>
            </a:extLst>
          </p:cNvPr>
          <p:cNvSpPr/>
          <p:nvPr/>
        </p:nvSpPr>
        <p:spPr>
          <a:xfrm flipH="1">
            <a:off x="7239000" y="3537228"/>
            <a:ext cx="968012" cy="349572"/>
          </a:xfrm>
          <a:prstGeom prst="rightArrow">
            <a:avLst/>
          </a:prstGeom>
          <a:solidFill>
            <a:srgbClr val="015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C345-CA61-4A77-97C0-C854080DC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Likelihood of Purchase Curve </a:t>
            </a:r>
            <a:r>
              <a:rPr lang="en-US" dirty="0"/>
              <a:t>from Customer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946C7-CC13-4AAF-8BFC-5D33279B6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0" y="1179871"/>
            <a:ext cx="6690633" cy="49923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62A438-E665-4C86-97AB-506B877EE3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00800" y="533400"/>
                <a:ext cx="5791200" cy="5486400"/>
              </a:xfrm>
            </p:spPr>
            <p:txBody>
              <a:bodyPr/>
              <a:lstStyle/>
              <a:p>
                <a:pPr marL="0" indent="0" algn="l">
                  <a:buNone/>
                </a:pPr>
                <a:r>
                  <a:rPr lang="en-US" sz="2400" b="0" i="0" u="none" strike="noStrike" baseline="0" dirty="0">
                    <a:latin typeface="Georgia" panose="02040502050405020303" pitchFamily="18" charset="0"/>
                  </a:rPr>
                  <a:t>The next step is to </a:t>
                </a:r>
                <a:r>
                  <a:rPr lang="en-US" sz="3200" i="0" u="none" strike="noStrike" baseline="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Georgia" panose="02040502050405020303" pitchFamily="18" charset="0"/>
                  </a:rPr>
                  <a:t>fit</a:t>
                </a:r>
                <a:r>
                  <a:rPr lang="en-US" sz="2400" b="0" i="0" u="none" strike="noStrike" baseline="0" dirty="0">
                    <a:latin typeface="Georgia" panose="02040502050405020303" pitchFamily="18" charset="0"/>
                  </a:rPr>
                  <a:t> </a:t>
                </a:r>
                <a:r>
                  <a:rPr lang="en-US" sz="2400" i="0" u="none" strike="noStrike" baseline="0" dirty="0">
                    <a:solidFill>
                      <a:srgbClr val="FF0000"/>
                    </a:solidFill>
                    <a:latin typeface="Georgia" panose="02040502050405020303" pitchFamily="18" charset="0"/>
                  </a:rPr>
                  <a:t>a </a:t>
                </a:r>
                <a:r>
                  <a:rPr lang="en-US" i="0" u="none" strike="noStrike" baseline="0" dirty="0">
                    <a:solidFill>
                      <a:srgbClr val="FF0000"/>
                    </a:solidFill>
                    <a:latin typeface="Georgia" panose="02040502050405020303" pitchFamily="18" charset="0"/>
                  </a:rPr>
                  <a:t>logit model</a:t>
                </a:r>
                <a:r>
                  <a:rPr lang="en-US" sz="2400" b="0" i="0" u="none" strike="noStrike" baseline="0" dirty="0">
                    <a:latin typeface="Georgia" panose="02040502050405020303" pitchFamily="18" charset="0"/>
                  </a:rPr>
                  <a:t>, which takes the mathematical form </a:t>
                </a:r>
              </a:p>
              <a:p>
                <a:pPr marL="0" indent="0" algn="l">
                  <a:buNone/>
                </a:pPr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** prob = </a:t>
                </a:r>
              </a:p>
              <a:p>
                <a:pPr marL="0" indent="0">
                  <a:buNone/>
                </a:pPr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max/(1 + exp(–(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u="none" strike="noStrike" baseline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u="none" strike="noStrike" baseline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price)))</a:t>
                </a:r>
              </a:p>
              <a:p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where max,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 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 are parameters to be estimated by regression.  </a:t>
                </a:r>
              </a:p>
              <a:p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max = 0.33,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 = 8.30,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 = -0.97,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800" u="none" strike="noStrike" baseline="0" dirty="0">
                    <a:latin typeface="Georgia" panose="02040502050405020303" pitchFamily="18" charset="0"/>
                  </a:rPr>
                  <a:t> is the price at which half of the potential sales are obtained</a:t>
                </a:r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 is always negative, because this parameter captures </a:t>
                </a:r>
                <a:r>
                  <a:rPr lang="en-US" sz="2800" i="0" u="none" strike="noStrike" baseline="0" dirty="0">
                    <a:latin typeface="Georgia" panose="02040502050405020303" pitchFamily="18" charset="0"/>
                  </a:rPr>
                  <a:t>price sensitivity</a:t>
                </a:r>
                <a:r>
                  <a:rPr lang="en-US" sz="2800" b="0" i="0" u="none" strike="noStrike" baseline="0" dirty="0">
                    <a:latin typeface="Georgia" panose="02040502050405020303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62A438-E665-4C86-97AB-506B877EE3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0800" y="533400"/>
                <a:ext cx="5791200" cy="5486400"/>
              </a:xfrm>
              <a:blipFill>
                <a:blip r:embed="rId3"/>
                <a:stretch>
                  <a:fillRect l="-2105" t="-2556" r="-2105" b="-12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8650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Introduction(...)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2098977"/>
            <a:ext cx="12115800" cy="224676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estimated model has a ceiling parameter of 0.7769 . This means that the maximum attainable market share is 77.69 %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This logit model includes a ceiling, intercept and two slope parameters. Likelihood is a function of price and the square root of price.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p-values of the parameters are highlighted in green if significant at 5% level.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F32513-F5DB-4FCB-A861-1095DAA1ED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797520"/>
              </p:ext>
            </p:extLst>
          </p:nvPr>
        </p:nvGraphicFramePr>
        <p:xfrm>
          <a:off x="304800" y="685801"/>
          <a:ext cx="10668000" cy="1173480"/>
        </p:xfrm>
        <a:graphic>
          <a:graphicData uri="http://schemas.openxmlformats.org/drawingml/2006/table">
            <a:tbl>
              <a:tblPr firstRow="1" bandRow="1"/>
              <a:tblGrid>
                <a:gridCol w="1333500">
                  <a:extLst>
                    <a:ext uri="{9D8B030D-6E8A-4147-A177-3AD203B41FA5}">
                      <a16:colId xmlns:a16="http://schemas.microsoft.com/office/drawing/2014/main" val="25809504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013842476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535492089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837437522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24341748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89408808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36872694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179497290"/>
                    </a:ext>
                  </a:extLst>
                </a:gridCol>
              </a:tblGrid>
              <a:tr h="64967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log(Price)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sqrt(Price)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BIC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Selected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57313"/>
                  </a:ext>
                </a:extLst>
              </a:tr>
              <a:tr h="3409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Model 2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-4.62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3.29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120.67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8CBA19">
                              <a:alpha val="100000"/>
                            </a:srgbClr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09299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9C9896F-9166-43DE-8B08-913752028694}"/>
              </a:ext>
            </a:extLst>
          </p:cNvPr>
          <p:cNvSpPr txBox="1"/>
          <p:nvPr/>
        </p:nvSpPr>
        <p:spPr>
          <a:xfrm>
            <a:off x="152400" y="4419600"/>
            <a:ext cx="11887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In the majority of analyses, an alpha of 0.05 is used as the cutoff for significance. </a:t>
            </a:r>
            <a:r>
              <a:rPr lang="en-US" b="1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If the p-value is less than 0.05, we reject the </a:t>
            </a:r>
            <a:r>
              <a:rPr lang="en-US" b="1" i="0" u="none" strike="noStrike" dirty="0">
                <a:solidFill>
                  <a:srgbClr val="208EE1"/>
                </a:solidFill>
                <a:effectLst/>
                <a:latin typeface="Segoe UI" panose="020B0502040204020203" pitchFamily="34" charset="0"/>
                <a:hlinkClick r:id="rId2"/>
              </a:rPr>
              <a:t>null hypothesis</a:t>
            </a:r>
            <a:r>
              <a:rPr lang="en-US" b="0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 that there's no difference between the means and conclude that a significant difference does exist. </a:t>
            </a:r>
            <a:r>
              <a:rPr lang="en-US" b="1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If the p-value is larger than 0.05, we </a:t>
            </a:r>
            <a:r>
              <a:rPr lang="en-US" b="1" i="1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cannot</a:t>
            </a:r>
            <a:r>
              <a:rPr lang="en-US" b="1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 conclude that a significant difference exists. </a:t>
            </a:r>
          </a:p>
          <a:p>
            <a:pPr algn="l"/>
            <a:r>
              <a:rPr lang="en-US" b="0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That's pretty straightforward, right?  Below 0.05, significant. Over 0.05, </a:t>
            </a:r>
            <a:r>
              <a:rPr lang="en-US" b="0" i="1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not</a:t>
            </a:r>
            <a:r>
              <a:rPr lang="en-US" b="0" i="0" dirty="0">
                <a:solidFill>
                  <a:srgbClr val="424446"/>
                </a:solidFill>
                <a:effectLst/>
                <a:latin typeface="Segoe UI" panose="020B0502040204020203" pitchFamily="34" charset="0"/>
              </a:rPr>
              <a:t> significant.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10900-16A0-4C4C-A43C-E9C6019C5E91}"/>
              </a:ext>
            </a:extLst>
          </p:cNvPr>
          <p:cNvSpPr txBox="1"/>
          <p:nvPr/>
        </p:nvSpPr>
        <p:spPr>
          <a:xfrm>
            <a:off x="190500" y="5768849"/>
            <a:ext cx="11811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The significance level is the probability of rejecting the null hypothesis when it is true. For example, a significance level of 0.05 indicates </a:t>
            </a:r>
            <a:r>
              <a:rPr lang="en-US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a 5% risk of concluding that a difference exists when there is no actual difference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Introduction(...)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83" y="2675555"/>
            <a:ext cx="12115800" cy="224676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estimated model has a ceiling parameter of 0.7769 . This means that the maximum attainable market share is 77.69 %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This logit model includes a ceiling, intercept and two slope parameters. Likelihood is a function of price and the square root of price.</a:t>
            </a:r>
          </a:p>
          <a:p>
            <a:pPr marL="238125" indent="-238125" fontAlgn="base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The p-values of the parameters are highlighted in green if significant at 5% level.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F32513-F5DB-4FCB-A861-1095DAA1ED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816470"/>
              </p:ext>
            </p:extLst>
          </p:nvPr>
        </p:nvGraphicFramePr>
        <p:xfrm>
          <a:off x="228600" y="915000"/>
          <a:ext cx="11277600" cy="1173480"/>
        </p:xfrm>
        <a:graphic>
          <a:graphicData uri="http://schemas.openxmlformats.org/drawingml/2006/table">
            <a:tbl>
              <a:tblPr firstRow="1" bandRow="1"/>
              <a:tblGrid>
                <a:gridCol w="1409700">
                  <a:extLst>
                    <a:ext uri="{9D8B030D-6E8A-4147-A177-3AD203B41FA5}">
                      <a16:colId xmlns:a16="http://schemas.microsoft.com/office/drawing/2014/main" val="25809504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01384247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535492089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837437522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24341748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89408808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36872694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179497290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log(Price)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sqrt(Price)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BIC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Selected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57313"/>
                  </a:ext>
                </a:extLst>
              </a:tr>
              <a:tr h="26224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Model 2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-4.62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3.29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120.67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8CBA19">
                              <a:alpha val="100000"/>
                            </a:srgbClr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09299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810900-16A0-4C4C-A43C-E9C6019C5E91}"/>
                  </a:ext>
                </a:extLst>
              </p:cNvPr>
              <p:cNvSpPr txBox="1"/>
              <p:nvPr/>
            </p:nvSpPr>
            <p:spPr>
              <a:xfrm>
                <a:off x="152400" y="5443020"/>
                <a:ext cx="12192000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i="0" u="none" strike="noStrike" baseline="0" dirty="0">
                    <a:solidFill>
                      <a:srgbClr val="FF0000"/>
                    </a:solidFill>
                  </a:rPr>
                  <a:t>prob = Ceiling/(1 + exp(–(</a:t>
                </a:r>
                <a14:m>
                  <m:oMath xmlns:m="http://schemas.openxmlformats.org/officeDocument/2006/math">
                    <m:r>
                      <a:rPr lang="en-US" sz="2400" i="1" u="none" strike="noStrike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u="none" strike="noStrike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𝑛𝑡𝑒𝑟𝑐𝑒𝑝𝑡</m:t>
                    </m:r>
                  </m:oMath>
                </a14:m>
                <a:r>
                  <a:rPr lang="en-US" sz="2400" i="0" u="none" strike="noStrike" baseline="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u="none" strike="noStrike" baseline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4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400" i="0" u="none" strike="noStrike" baseline="0" dirty="0">
                    <a:solidFill>
                      <a:srgbClr val="FF0000"/>
                    </a:solidFill>
                  </a:rPr>
                  <a:t>price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zh-TW" alt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zh-TW" altLang="en-US" sz="2400" i="0" u="none" strike="noStrike" baseline="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400" i="0" u="none" strike="noStrike" baseline="0" dirty="0">
                    <a:solidFill>
                      <a:srgbClr val="FF0000"/>
                    </a:solidFill>
                  </a:rPr>
                  <a:t>log(price) +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zh-TW" altLang="en-US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zh-TW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400" dirty="0">
                    <a:solidFill>
                      <a:srgbClr val="FF0000"/>
                    </a:solidFill>
                  </a:rPr>
                  <a:t>sqrt(price)</a:t>
                </a:r>
                <a:r>
                  <a:rPr lang="en-US" altLang="zh-TW" sz="2400" i="0" u="none" strike="noStrike" baseline="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0" u="none" strike="noStrike" baseline="0" dirty="0">
                    <a:solidFill>
                      <a:srgbClr val="FF0000"/>
                    </a:solidFill>
                  </a:rPr>
                  <a:t>)))</a:t>
                </a:r>
              </a:p>
              <a:p>
                <a:r>
                  <a:rPr lang="en-US" sz="28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 </a:t>
                </a:r>
                <a:r>
                  <a:rPr lang="en-US" sz="2800" b="1" i="0" u="none" strike="noStrike" baseline="0" dirty="0">
                    <a:solidFill>
                      <a:srgbClr val="FF0000"/>
                    </a:solidFill>
                  </a:rPr>
                  <a:t>prob = Ceiling/(1 + exp(–(</a:t>
                </a:r>
                <a14:m>
                  <m:oMath xmlns:m="http://schemas.openxmlformats.org/officeDocument/2006/math">
                    <m:r>
                      <a:rPr lang="en-US" sz="2800" b="1" i="1" u="none" strike="noStrike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𝑰𝒏𝒕𝒆𝒓𝒄𝒆𝒑𝒕</m:t>
                    </m:r>
                  </m:oMath>
                </a14:m>
                <a:r>
                  <a:rPr lang="en-US" sz="2800" b="1" i="0" u="none" strike="noStrike" baseline="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u="none" strike="noStrike" baseline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800" b="1" i="0" u="none" strike="noStrike" baseline="0" dirty="0">
                    <a:solidFill>
                      <a:srgbClr val="FF0000"/>
                    </a:solidFill>
                  </a:rPr>
                  <a:t>price </a:t>
                </a:r>
                <a:r>
                  <a:rPr lang="en-US" altLang="zh-TW" sz="2800" b="1" i="0" u="none" strike="noStrike" baseline="0" dirty="0">
                    <a:solidFill>
                      <a:srgbClr val="FF0000"/>
                    </a:solidFill>
                  </a:rPr>
                  <a:t>+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zh-TW" alt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zh-TW" altLang="en-US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800" b="1" dirty="0">
                    <a:solidFill>
                      <a:srgbClr val="FF0000"/>
                    </a:solidFill>
                  </a:rPr>
                  <a:t>sqrt(price)</a:t>
                </a:r>
                <a:r>
                  <a:rPr lang="en-US" altLang="zh-TW" sz="2800" b="1" i="0" u="none" strike="noStrike" baseline="0" dirty="0">
                    <a:solidFill>
                      <a:srgbClr val="FF0000"/>
                    </a:solidFill>
                  </a:rPr>
                  <a:t> </a:t>
                </a:r>
                <a:r>
                  <a:rPr lang="en-US" sz="2800" b="1" i="0" u="none" strike="noStrike" baseline="0" dirty="0">
                    <a:solidFill>
                      <a:srgbClr val="FF0000"/>
                    </a:solidFill>
                  </a:rPr>
                  <a:t>)))</a:t>
                </a:r>
              </a:p>
              <a:p>
                <a:endParaRPr lang="en-US" sz="2800" i="0" u="none" strike="noStrike" baseline="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810900-16A0-4C4C-A43C-E9C6019C5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443020"/>
                <a:ext cx="12192000" cy="1323439"/>
              </a:xfrm>
              <a:prstGeom prst="rect">
                <a:avLst/>
              </a:prstGeom>
              <a:blipFill>
                <a:blip r:embed="rId2"/>
                <a:stretch>
                  <a:fillRect l="-1000" t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8DADF6-7757-475D-9ACC-21CDD21000B5}"/>
                  </a:ext>
                </a:extLst>
              </p:cNvPr>
              <p:cNvSpPr txBox="1"/>
              <p:nvPr/>
            </p:nvSpPr>
            <p:spPr>
              <a:xfrm>
                <a:off x="228600" y="4953000"/>
                <a:ext cx="96012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** prob =  max/(1 + exp(–(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u="none" strike="noStrike" baseline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u="none" strike="noStrike" baseline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800" i="0" u="none" strike="noStrike" baseline="0" dirty="0">
                    <a:solidFill>
                      <a:srgbClr val="FF0000"/>
                    </a:solidFill>
                  </a:rPr>
                  <a:t>price)))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8DADF6-7757-475D-9ACC-21CDD2100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953000"/>
                <a:ext cx="9601200" cy="523220"/>
              </a:xfrm>
              <a:prstGeom prst="rect">
                <a:avLst/>
              </a:prstGeom>
              <a:blipFill>
                <a:blip r:embed="rId3"/>
                <a:stretch>
                  <a:fillRect l="-1333" t="-12941" b="-3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5C8EBF-6928-4901-B688-0274BD938837}"/>
                  </a:ext>
                </a:extLst>
              </p:cNvPr>
              <p:cNvSpPr txBox="1"/>
              <p:nvPr/>
            </p:nvSpPr>
            <p:spPr>
              <a:xfrm>
                <a:off x="3124200" y="2143716"/>
                <a:ext cx="753101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𝐼𝑛𝑡𝑒𝑟𝑐𝑒𝑝𝑡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price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zh-TW" altLang="en-US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000" dirty="0">
                    <a:solidFill>
                      <a:srgbClr val="FF0000"/>
                    </a:solidFill>
                  </a:rPr>
                  <a:t>log(price) +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ß</m:t>
                        </m:r>
                      </m:e>
                      <m:sub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zh-TW" altLang="en-US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000" dirty="0">
                    <a:solidFill>
                      <a:srgbClr val="FF0000"/>
                    </a:solidFill>
                  </a:rPr>
                  <a:t>sqrt(price)</a:t>
                </a:r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5C8EBF-6928-4901-B688-0274BD938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143716"/>
                <a:ext cx="7531018" cy="400110"/>
              </a:xfrm>
              <a:prstGeom prst="rect">
                <a:avLst/>
              </a:prstGeom>
              <a:blipFill>
                <a:blip r:embed="rId4"/>
                <a:stretch>
                  <a:fillRect l="-324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2436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Model fit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cxnSp>
        <p:nvCxnSpPr>
          <p:cNvPr id="2" name="Straight Connector 1"/>
          <p:cNvCxnSpPr/>
          <p:nvPr/>
        </p:nvCxnSpPr>
        <p:spPr>
          <a:xfrm>
            <a:off x="2190750" y="4191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153400"/>
          <a:chOff x="619125" y="0"/>
          <a:chExt cx="8382000" cy="815340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Parameters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52416"/>
              </p:ext>
            </p:extLst>
          </p:nvPr>
        </p:nvGraphicFramePr>
        <p:xfrm>
          <a:off x="228600" y="628532"/>
          <a:ext cx="11506200" cy="2255520"/>
        </p:xfrm>
        <a:graphic>
          <a:graphicData uri="http://schemas.openxmlformats.org/drawingml/2006/table">
            <a:tbl>
              <a:tblPr firstRow="1" bandRow="1"/>
              <a:tblGrid>
                <a:gridCol w="230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1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25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54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sqrt(Price)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29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Values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-4.62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-0.61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3.29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29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Standards errors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2.56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6.45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2.54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29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P-value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0.47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0.15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0.19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E57857-1265-4A1A-AEDE-DA68291BD742}"/>
              </a:ext>
            </a:extLst>
          </p:cNvPr>
          <p:cNvSpPr txBox="1"/>
          <p:nvPr/>
        </p:nvSpPr>
        <p:spPr>
          <a:xfrm>
            <a:off x="161925" y="3886200"/>
            <a:ext cx="960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https://statisticsbyjim.com/regression/interpret-coefficients-p-values-regression/</a:t>
            </a:r>
            <a:r>
              <a:rPr lang="en-US" dirty="0"/>
              <a:t> ??</a:t>
            </a:r>
          </a:p>
          <a:p>
            <a:r>
              <a:rPr lang="en-US" dirty="0"/>
              <a:t>P-values seem to be too high  (&lt;0.05 is the default to accept a parameter, i.e., a DV)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A7A9D1-BDFE-42AC-88C1-79191141285E}"/>
              </a:ext>
            </a:extLst>
          </p:cNvPr>
          <p:cNvSpPr txBox="1"/>
          <p:nvPr/>
        </p:nvSpPr>
        <p:spPr>
          <a:xfrm>
            <a:off x="304800" y="4953000"/>
            <a:ext cx="11353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The smaller the p-value, the stronger the evidence that you should reject the null hypothesis. A p-value less than 0.05 (typically ≤ 0.05) is statistically significant. It indicates </a:t>
            </a:r>
            <a:r>
              <a:rPr lang="en-US" sz="2000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strong evidence against (reject) the null hypothesis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, as there is less than a 5% probability the null is correct (and the results are random). 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91488"/>
          <a:chOff x="619125" y="0"/>
          <a:chExt cx="8382000" cy="8091488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985221"/>
              </p:ext>
            </p:extLst>
          </p:nvPr>
        </p:nvGraphicFramePr>
        <p:xfrm>
          <a:off x="533400" y="762001"/>
          <a:ext cx="10363200" cy="2263140"/>
        </p:xfrm>
        <a:graphic>
          <a:graphicData uri="http://schemas.openxmlformats.org/drawingml/2006/table">
            <a:tbl>
              <a:tblPr firstRow="1" bandRow="1"/>
              <a:tblGrid>
                <a:gridCol w="521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55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4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Measures of model 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2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Root Mean Squared Error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0.0134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2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R-squared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0.9876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2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*McFadden R-squared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0.1723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2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Bayesian Information Criterion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120.6689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D8E514F-9ADA-47AC-9065-AEBC27944BEB}"/>
              </a:ext>
            </a:extLst>
          </p:cNvPr>
          <p:cNvSpPr txBox="1"/>
          <p:nvPr/>
        </p:nvSpPr>
        <p:spPr>
          <a:xfrm>
            <a:off x="381000" y="3149761"/>
            <a:ext cx="10668000" cy="38882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2400" b="1" i="0" dirty="0">
                <a:solidFill>
                  <a:srgbClr val="111827"/>
                </a:solidFill>
                <a:effectLst/>
                <a:latin typeface="DM Sans"/>
              </a:rPr>
              <a:t>Best R-Squared </a:t>
            </a:r>
            <a:r>
              <a:rPr lang="en-US" sz="2400" b="1" dirty="0">
                <a:solidFill>
                  <a:srgbClr val="111827"/>
                </a:solidFill>
                <a:latin typeface="DM Sans"/>
              </a:rPr>
              <a:t>for Logistic Regression</a:t>
            </a: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*Let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lang="en-US" sz="24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be the value of the likelihood function for a model with no predictors, and let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lang="en-US" sz="2400" b="0" i="1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be the likelihood for the model being estimated. McFadden’s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</a:t>
            </a:r>
            <a:r>
              <a:rPr lang="en-US" sz="24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 defined as</a:t>
            </a:r>
            <a:endParaRPr lang="en-US" sz="2400" b="0" i="0" dirty="0">
              <a:solidFill>
                <a:srgbClr val="374151"/>
              </a:solidFill>
              <a:effectLst/>
              <a:latin typeface="DM Sans"/>
            </a:endParaRPr>
          </a:p>
          <a:p>
            <a:pPr algn="l"/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 R</a:t>
            </a:r>
            <a:r>
              <a:rPr lang="en-US" sz="24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US" sz="2400" b="0" i="1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McF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= 1 – ln(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lang="en-US" sz="2400" b="0" i="1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</a:t>
            </a:r>
            <a:r>
              <a:rPr lang="en-US" sz="24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 ln(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lang="en-US" sz="24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    -- “pseudo”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</a:t>
            </a:r>
            <a:r>
              <a:rPr lang="en-US" sz="24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</a:p>
          <a:p>
            <a:pPr algn="l"/>
            <a:endParaRPr lang="en-US" sz="2400" b="0" i="0" baseline="30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</a:pPr>
            <a:r>
              <a:rPr lang="en-US" sz="32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McFadden's pseudo R2 ranging from 0.2 to 0.4 indicates very good model fit</a:t>
            </a:r>
          </a:p>
          <a:p>
            <a:pPr algn="l">
              <a:spcBef>
                <a:spcPts val="600"/>
              </a:spcBef>
            </a:pPr>
            <a:endParaRPr lang="en-US" sz="3200" baseline="30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16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** The Bayesian Information Criterion (BIC) is </a:t>
            </a:r>
            <a:r>
              <a:rPr lang="en-US" sz="1600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an index used in Bayesian statistics to choose between two or more alternative models</a:t>
            </a:r>
            <a:r>
              <a:rPr lang="en-US" sz="16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. BIC  is a criterion for model selection among a finite set of models; models with lower BIC are generally preferred.  </a:t>
            </a:r>
            <a:endParaRPr lang="en-US" sz="1600" b="0" i="0" baseline="30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endParaRPr lang="en-US" sz="2400" b="0" i="0" dirty="0">
              <a:solidFill>
                <a:srgbClr val="374151"/>
              </a:solidFill>
              <a:effectLst/>
              <a:latin typeface="DM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Predicted likelihood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pic>
        <p:nvPicPr>
          <p:cNvPr id="4" name="Predicted likelihood" descr="Predicted likelihoo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12322"/>
            <a:ext cx="7924800" cy="5660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0CEFB4-444A-46D5-82A0-A080C1B1AC51}"/>
              </a:ext>
            </a:extLst>
          </p:cNvPr>
          <p:cNvSpPr txBox="1"/>
          <p:nvPr/>
        </p:nvSpPr>
        <p:spPr>
          <a:xfrm>
            <a:off x="4552950" y="1066800"/>
            <a:ext cx="70104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latin typeface="OpenSans-Light"/>
              </a:rPr>
              <a:t>These probabilities are </a:t>
            </a:r>
            <a:r>
              <a:rPr lang="en-US" sz="2800" b="1" i="1" u="none" strike="noStrike" baseline="0" dirty="0">
                <a:latin typeface="OpenSans-Light"/>
              </a:rPr>
              <a:t>aggregated</a:t>
            </a:r>
            <a:r>
              <a:rPr lang="en-US" sz="2400" b="1" i="0" u="none" strike="noStrike" baseline="0" dirty="0">
                <a:latin typeface="OpenSans-Light"/>
              </a:rPr>
              <a:t> and </a:t>
            </a:r>
            <a:r>
              <a:rPr lang="en-US" sz="2400" b="1" i="1" u="none" strike="noStrike" baseline="0" dirty="0">
                <a:solidFill>
                  <a:srgbClr val="C00000"/>
                </a:solidFill>
                <a:latin typeface="OpenSans-Light"/>
              </a:rPr>
              <a:t>a response function</a:t>
            </a:r>
            <a:r>
              <a:rPr lang="en-US" sz="2400" b="1" i="1" u="none" strike="noStrike" baseline="0" dirty="0">
                <a:solidFill>
                  <a:srgbClr val="FF0000"/>
                </a:solidFill>
                <a:latin typeface="OpenSans-Light"/>
              </a:rPr>
              <a:t> </a:t>
            </a:r>
            <a:r>
              <a:rPr lang="en-US" sz="2400" b="1" i="0" u="none" strike="noStrike" baseline="0" dirty="0">
                <a:latin typeface="OpenSans-Light"/>
              </a:rPr>
              <a:t>is fit on the data, such that the aggregate demand level can be estimated at any price level.</a:t>
            </a:r>
            <a:endParaRPr lang="en-US" sz="24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153400"/>
          <a:chOff x="619125" y="0"/>
          <a:chExt cx="8382000" cy="815340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predictions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586137"/>
              </p:ext>
            </p:extLst>
          </p:nvPr>
        </p:nvGraphicFramePr>
        <p:xfrm>
          <a:off x="304800" y="1066801"/>
          <a:ext cx="11048996" cy="3124200"/>
        </p:xfrm>
        <a:graphic>
          <a:graphicData uri="http://schemas.openxmlformats.org/drawingml/2006/table">
            <a:tbl>
              <a:tblPr firstRow="1" bandRow="1"/>
              <a:tblGrid>
                <a:gridCol w="1578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0424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4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 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 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 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 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 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 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31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 levels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31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Purchase likelihood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32.3%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20.8%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5.4%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31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Predicted likelihood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7.6%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B2B09E-657E-45EB-A48F-13BD94E2BEAC}"/>
              </a:ext>
            </a:extLst>
          </p:cNvPr>
          <p:cNvSpPr txBox="1"/>
          <p:nvPr/>
        </p:nvSpPr>
        <p:spPr>
          <a:xfrm>
            <a:off x="419100" y="4648200"/>
            <a:ext cx="11201400" cy="15696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24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Predicted likelihood</a:t>
            </a:r>
          </a:p>
          <a:p>
            <a:r>
              <a:rPr lang="en-US" sz="2400" dirty="0"/>
              <a:t>=Ceiling/(1+EXP(-(Intercept+Parameter1*H23+Parameter3*SQRT(H23))))</a:t>
            </a:r>
          </a:p>
          <a:p>
            <a:endParaRPr lang="en-US" sz="2400" dirty="0"/>
          </a:p>
          <a:p>
            <a:r>
              <a:rPr lang="en-US" sz="2400" dirty="0"/>
              <a:t>Where H23 is the price such as 5 10, 15, etc.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Price optimization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cxnSp>
        <p:nvCxnSpPr>
          <p:cNvPr id="2" name="Straight Connector 1"/>
          <p:cNvCxnSpPr/>
          <p:nvPr/>
        </p:nvCxnSpPr>
        <p:spPr>
          <a:xfrm>
            <a:off x="2190750" y="4191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843838"/>
          <a:chOff x="619125" y="0"/>
          <a:chExt cx="8382000" cy="7843838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Optimization results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100955"/>
              </p:ext>
            </p:extLst>
          </p:nvPr>
        </p:nvGraphicFramePr>
        <p:xfrm>
          <a:off x="304800" y="619781"/>
          <a:ext cx="11734800" cy="4401885"/>
        </p:xfrm>
        <a:graphic>
          <a:graphicData uri="http://schemas.openxmlformats.org/drawingml/2006/table">
            <a:tbl>
              <a:tblPr firstRow="1" bandRow="1"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300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0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Predicted likelihood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Units sold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Gross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Net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56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1 611.63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3 223.26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-1 611.63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56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10.00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3 168.40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3 168.40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56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3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15.00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2 887.27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1 924.84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962.42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56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4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20.00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7.6%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1 529.18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764.59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764.59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256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5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25.00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540.39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216.16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324.24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56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6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30.00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147.13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49.04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98.09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40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Max Gross Margins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11.69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28.1%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281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3 285.32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2 810.56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474.76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0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Max Net Margins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16.14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2 609.21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1 616.62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992.59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C92F35E-6CCB-416A-A43A-BF42B1B32E02}"/>
              </a:ext>
            </a:extLst>
          </p:cNvPr>
          <p:cNvSpPr txBox="1"/>
          <p:nvPr/>
        </p:nvSpPr>
        <p:spPr>
          <a:xfrm rot="19437593">
            <a:off x="6703157" y="371447"/>
            <a:ext cx="1255472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Revenue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799B53-A2F1-4955-990D-36AC6008AC3E}"/>
              </a:ext>
            </a:extLst>
          </p:cNvPr>
          <p:cNvSpPr txBox="1"/>
          <p:nvPr/>
        </p:nvSpPr>
        <p:spPr>
          <a:xfrm rot="19437593">
            <a:off x="10487762" y="212677"/>
            <a:ext cx="853119" cy="40011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Profit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CE23AA-EED6-43EB-8A1F-0D35E36CD056}"/>
              </a:ext>
            </a:extLst>
          </p:cNvPr>
          <p:cNvSpPr txBox="1"/>
          <p:nvPr/>
        </p:nvSpPr>
        <p:spPr>
          <a:xfrm rot="1928971">
            <a:off x="7499767" y="5488527"/>
            <a:ext cx="253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=Price * Units Sold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A3AE12-8A01-4A9D-9869-A18B36D0102B}"/>
              </a:ext>
            </a:extLst>
          </p:cNvPr>
          <p:cNvSpPr txBox="1"/>
          <p:nvPr/>
        </p:nvSpPr>
        <p:spPr>
          <a:xfrm rot="1912150">
            <a:off x="5525859" y="5696241"/>
            <a:ext cx="3559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=Predicted likelihood *1000</a:t>
            </a:r>
          </a:p>
          <a:p>
            <a:endParaRPr lang="en-US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ED0EB2-47D2-4633-8F33-CD1DD983C9FD}"/>
              </a:ext>
            </a:extLst>
          </p:cNvPr>
          <p:cNvSpPr txBox="1"/>
          <p:nvPr/>
        </p:nvSpPr>
        <p:spPr>
          <a:xfrm rot="1928971">
            <a:off x="8858690" y="5528204"/>
            <a:ext cx="2754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=$10 * Units Sold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FCF015-3462-4772-B5F9-16D467C158B1}"/>
              </a:ext>
            </a:extLst>
          </p:cNvPr>
          <p:cNvSpPr txBox="1"/>
          <p:nvPr/>
        </p:nvSpPr>
        <p:spPr>
          <a:xfrm rot="1928971">
            <a:off x="10021700" y="5049629"/>
            <a:ext cx="2754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=Gross profit - Cost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Price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pic>
        <p:nvPicPr>
          <p:cNvPr id="4" name="Price optimization" descr="Price optimiz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348" y="762000"/>
            <a:ext cx="8229600" cy="5878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0C9046-9213-48CA-ACAC-809EC3AB8E30}"/>
              </a:ext>
            </a:extLst>
          </p:cNvPr>
          <p:cNvSpPr txBox="1"/>
          <p:nvPr/>
        </p:nvSpPr>
        <p:spPr>
          <a:xfrm>
            <a:off x="9601200" y="5410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15006D-1D8B-45FC-BA04-D90183714B0F}"/>
              </a:ext>
            </a:extLst>
          </p:cNvPr>
          <p:cNvSpPr txBox="1"/>
          <p:nvPr/>
        </p:nvSpPr>
        <p:spPr>
          <a:xfrm>
            <a:off x="95865" y="838200"/>
            <a:ext cx="114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$ Profit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90E389-CD80-4129-AADB-75DA0AC837A1}"/>
              </a:ext>
            </a:extLst>
          </p:cNvPr>
          <p:cNvSpPr txBox="1"/>
          <p:nvPr/>
        </p:nvSpPr>
        <p:spPr>
          <a:xfrm rot="19627208">
            <a:off x="1927169" y="1990828"/>
            <a:ext cx="1172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Total Cost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83E301-953C-47F4-ACD4-577E0369A3C8}"/>
              </a:ext>
            </a:extLst>
          </p:cNvPr>
          <p:cNvSpPr txBox="1"/>
          <p:nvPr/>
        </p:nvSpPr>
        <p:spPr>
          <a:xfrm rot="18331250">
            <a:off x="1512699" y="3084135"/>
            <a:ext cx="2560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Gross Profit </a:t>
            </a:r>
            <a:r>
              <a:rPr lang="en-US" sz="1600" b="1" dirty="0">
                <a:sym typeface="Wingdings" panose="05000000000000000000" pitchFamily="2" charset="2"/>
              </a:rPr>
              <a:t> Revenue</a:t>
            </a:r>
            <a:endParaRPr lang="en-US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03C9B-8085-4903-9E35-2041CCB92C68}"/>
              </a:ext>
            </a:extLst>
          </p:cNvPr>
          <p:cNvSpPr txBox="1"/>
          <p:nvPr/>
        </p:nvSpPr>
        <p:spPr>
          <a:xfrm rot="19403817">
            <a:off x="3983244" y="4884525"/>
            <a:ext cx="1109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Net Profit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1384995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205564"/>
                </a:solidFill>
                <a:effectLst/>
                <a:latin typeface="Cambria" panose="02040503050406030204" pitchFamily="18" charset="0"/>
              </a:rPr>
              <a:t>Price point examples</a:t>
            </a:r>
          </a:p>
          <a:p>
            <a:br>
              <a:rPr lang="en-US" sz="2800" dirty="0"/>
            </a:br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Example results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938220"/>
              </p:ext>
            </p:extLst>
          </p:nvPr>
        </p:nvGraphicFramePr>
        <p:xfrm>
          <a:off x="533400" y="605790"/>
          <a:ext cx="10134600" cy="6057900"/>
        </p:xfrm>
        <a:graphic>
          <a:graphicData uri="http://schemas.openxmlformats.org/drawingml/2006/table">
            <a:tbl>
              <a:tblPr firstRow="1" bandRow="1"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1200"/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Prices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Predicted likelihood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Units sold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Gross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Cost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Net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1 611.63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3 223.26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-1 611.63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33.9%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2 032.86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3 388.09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-1 355.24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3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34.5%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345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2 412.39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3 446.27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-1 033.88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4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34.2%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342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2 735.15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3 418.93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-683.79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5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33.2%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332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2 989.85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3 322.06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-332.21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6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3 168.40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3 168.40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7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29.7%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297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3 265.96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2 969.05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296.91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8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1400" b="1" u="none" kern="12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  <a:ea typeface="+mn-ea"/>
                          <a:cs typeface="+mn-cs"/>
                        </a:rPr>
                        <a:t>12.00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27.3%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273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3 281.44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2 734.53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546.91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9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13.00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24.8%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3 217.91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2 475.31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742.59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10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14.00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22.0%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220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3 082.74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2 201.96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880.78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11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2 887.27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1 924.84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962.42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12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1400" b="1" u="none" kern="120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  <a:ea typeface="+mn-ea"/>
                          <a:cs typeface="+mn-cs"/>
                        </a:rPr>
                        <a:t>16.00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2 645.78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1 653.61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992.17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13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17.00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14.0%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2 374.19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1 396.58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977.61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14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18.00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11.6%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2 088.39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1 160.21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928.17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15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1 802.78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948.83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853.95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16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7.6%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1 529.18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764.59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764.59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17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21.00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6.1%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1 276.24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607.74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668.51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18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22.00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1 049.42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477.01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572.41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19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23.00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851.28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370.12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481.16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20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24.00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682.07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284.20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397.87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21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540.39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216.16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324.24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22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26.00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1.6%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423.79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163.00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260.79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23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27.00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329.27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121.95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207.32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24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28.00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0.9%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253.66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90.59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163.07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25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29.00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193.88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66.86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127.03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Level 26</a:t>
                      </a:r>
                    </a:p>
                  </a:txBody>
                  <a:tcPr marL="19050" marR="19050" marT="19050" marB="1905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147.13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49.04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2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98.09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utorial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Tuto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utoria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utoria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PriceOptimization-OfficeStar</Template>
  <TotalTime>1913</TotalTime>
  <Words>3497</Words>
  <Application>Microsoft Office PowerPoint</Application>
  <PresentationFormat>Widescreen</PresentationFormat>
  <Paragraphs>912</Paragraphs>
  <Slides>32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9" baseType="lpstr">
      <vt:lpstr>DM Sans</vt:lpstr>
      <vt:lpstr>inherit</vt:lpstr>
      <vt:lpstr>libre_franklinregular</vt:lpstr>
      <vt:lpstr>OpenSans-Light</vt:lpstr>
      <vt:lpstr>Wingdings-Regular</vt:lpstr>
      <vt:lpstr>arial</vt:lpstr>
      <vt:lpstr>arial</vt:lpstr>
      <vt:lpstr>Calibri</vt:lpstr>
      <vt:lpstr>Cambria</vt:lpstr>
      <vt:lpstr>Cambria Math</vt:lpstr>
      <vt:lpstr>Georgia</vt:lpstr>
      <vt:lpstr>Open Sans</vt:lpstr>
      <vt:lpstr>Roboto</vt:lpstr>
      <vt:lpstr>Segoe UI</vt:lpstr>
      <vt:lpstr>Times New Roman</vt:lpstr>
      <vt:lpstr>Tutorial</vt:lpstr>
      <vt:lpstr>Worksheet</vt:lpstr>
      <vt:lpstr>PowerPoint Presentation</vt:lpstr>
      <vt:lpstr>OFFICESTAR: PRICE OPTIMIZATION</vt:lpstr>
      <vt:lpstr>Use Enginius Template function to Generate Input Data Template</vt:lpstr>
      <vt:lpstr>Input Data Template Generated (to be modified)</vt:lpstr>
      <vt:lpstr>Flow of Gabor-Granger questions</vt:lpstr>
      <vt:lpstr>Input Data (based on the Templates Generated)</vt:lpstr>
      <vt:lpstr>PowerPoint Presentation</vt:lpstr>
      <vt:lpstr>Data Input (Respondents' Data – Responses to Various Price Points) </vt:lpstr>
      <vt:lpstr>Run the Price Optimization Analysis</vt:lpstr>
      <vt:lpstr>Gabor Granger Method Process </vt:lpstr>
      <vt:lpstr>Gabor-Granger Pricing Method</vt:lpstr>
      <vt:lpstr>Gabor-Granger Method: Buying intention  Purchasing probability</vt:lpstr>
      <vt:lpstr>The Usages of Gabor Granger Method</vt:lpstr>
      <vt:lpstr>Demand Curve and Revenue</vt:lpstr>
      <vt:lpstr>Gabor-Granger Output</vt:lpstr>
      <vt:lpstr>Gabor-Granger method</vt:lpstr>
      <vt:lpstr>Gabor-Granger</vt:lpstr>
      <vt:lpstr>PowerPoint Presentation</vt:lpstr>
      <vt:lpstr>PowerPoint Presentation</vt:lpstr>
      <vt:lpstr>PowerPoint Presentation</vt:lpstr>
      <vt:lpstr>The Likelihood of Purchase Curve from Customer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Chen, Minder</cp:lastModifiedBy>
  <cp:revision>16</cp:revision>
  <dcterms:created xsi:type="dcterms:W3CDTF">2022-03-19T18:21:47Z</dcterms:created>
  <dcterms:modified xsi:type="dcterms:W3CDTF">2022-04-18T02:47:12Z</dcterms:modified>
  <cp:category/>
</cp:coreProperties>
</file>